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0"/>
  </p:notesMasterIdLst>
  <p:handoutMasterIdLst>
    <p:handoutMasterId r:id="rId41"/>
  </p:handoutMasterIdLst>
  <p:sldIdLst>
    <p:sldId id="378" r:id="rId2"/>
    <p:sldId id="380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4" r:id="rId19"/>
    <p:sldId id="285" r:id="rId20"/>
    <p:sldId id="286" r:id="rId21"/>
    <p:sldId id="287" r:id="rId22"/>
    <p:sldId id="381" r:id="rId23"/>
    <p:sldId id="382" r:id="rId24"/>
    <p:sldId id="383" r:id="rId25"/>
    <p:sldId id="384" r:id="rId26"/>
    <p:sldId id="385" r:id="rId27"/>
    <p:sldId id="386" r:id="rId28"/>
    <p:sldId id="387" r:id="rId29"/>
    <p:sldId id="388" r:id="rId30"/>
    <p:sldId id="390" r:id="rId31"/>
    <p:sldId id="389" r:id="rId32"/>
    <p:sldId id="391" r:id="rId33"/>
    <p:sldId id="392" r:id="rId34"/>
    <p:sldId id="393" r:id="rId35"/>
    <p:sldId id="394" r:id="rId36"/>
    <p:sldId id="395" r:id="rId37"/>
    <p:sldId id="396" r:id="rId38"/>
    <p:sldId id="397" r:id="rId39"/>
  </p:sldIdLst>
  <p:sldSz cx="12188825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1152">
          <p15:clr>
            <a:srgbClr val="A4A3A4"/>
          </p15:clr>
        </p15:guide>
        <p15:guide id="5" orient="horz" pos="3360">
          <p15:clr>
            <a:srgbClr val="A4A3A4"/>
          </p15:clr>
        </p15:guide>
        <p15:guide id="6" orient="horz" pos="3072">
          <p15:clr>
            <a:srgbClr val="A4A3A4"/>
          </p15:clr>
        </p15:guide>
        <p15:guide id="7" orient="horz" pos="864">
          <p15:clr>
            <a:srgbClr val="A4A3A4"/>
          </p15:clr>
        </p15:guide>
        <p15:guide id="8" orient="horz" pos="528">
          <p15:clr>
            <a:srgbClr val="A4A3A4"/>
          </p15:clr>
        </p15:guide>
        <p15:guide id="9" orient="horz" pos="2784">
          <p15:clr>
            <a:srgbClr val="A4A3A4"/>
          </p15:clr>
        </p15:guide>
        <p15:guide id="10" pos="3839">
          <p15:clr>
            <a:srgbClr val="A4A3A4"/>
          </p15:clr>
        </p15:guide>
        <p15:guide id="11" pos="959">
          <p15:clr>
            <a:srgbClr val="A4A3A4"/>
          </p15:clr>
        </p15:guide>
        <p15:guide id="12" pos="7007">
          <p15:clr>
            <a:srgbClr val="A4A3A4"/>
          </p15:clr>
        </p15:guide>
        <p15:guide id="13" pos="6719">
          <p15:clr>
            <a:srgbClr val="A4A3A4"/>
          </p15:clr>
        </p15:guide>
        <p15:guide id="14" pos="6143">
          <p15:clr>
            <a:srgbClr val="A4A3A4"/>
          </p15:clr>
        </p15:guide>
        <p15:guide id="15" pos="3983">
          <p15:clr>
            <a:srgbClr val="A4A3A4"/>
          </p15:clr>
        </p15:guide>
        <p15:guide id="16" pos="527">
          <p15:clr>
            <a:srgbClr val="A4A3A4"/>
          </p15:clr>
        </p15:guide>
        <p15:guide id="17" pos="7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>
      <p:cViewPr varScale="1">
        <p:scale>
          <a:sx n="87" d="100"/>
          <a:sy n="87" d="100"/>
        </p:scale>
        <p:origin x="60" y="150"/>
      </p:cViewPr>
      <p:guideLst>
        <p:guide orient="horz" pos="2160"/>
        <p:guide orient="horz" pos="1008"/>
        <p:guide orient="horz" pos="3792"/>
        <p:guide orient="horz" pos="1152"/>
        <p:guide orient="horz" pos="3360"/>
        <p:guide orient="horz" pos="3072"/>
        <p:guide orient="horz" pos="864"/>
        <p:guide orient="horz" pos="528"/>
        <p:guide orient="horz" pos="2784"/>
        <p:guide pos="3839"/>
        <p:guide pos="959"/>
        <p:guide pos="7007"/>
        <p:guide pos="6719"/>
        <p:guide pos="6143"/>
        <p:guide pos="3983"/>
        <p:guide pos="527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786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4DA62C4-3800-4F1C-AD2B-7F6F2C932B5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2022/11/21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C119DBA-4540-49B3-8FA9-6259387ECF9E}" type="slidenum"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7D39DDA-EDDB-4915-9144-F8D11CCB53AC}" type="datetime1">
              <a:rPr lang="zh-CN" altLang="en-US" noProof="0" smtClean="0"/>
              <a:t>2022/11/21</a:t>
            </a:fld>
            <a:endParaRPr lang="zh-CN" altLang="en-US" noProof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3B36274-F2B9-4C45-BBB4-0EDF4CD651A7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3505200"/>
          </a:xfrm>
        </p:spPr>
        <p:txBody>
          <a:bodyPr rtlCol="0">
            <a:noAutofit/>
          </a:bodyPr>
          <a:lstStyle>
            <a:lvl1pPr>
              <a:defRPr sz="7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2413" y="4953000"/>
            <a:ext cx="8229600" cy="10668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3943C3-D298-4E47-BD58-2688195F42B2}" type="datetime1">
              <a:rPr lang="zh-CN" altLang="en-US" noProof="0" smtClean="0"/>
              <a:t>2022/11/21</a:t>
            </a:fld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10750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2F1EA0-6232-47B5-9903-8F61DEC0B56D}" type="datetime1">
              <a:rPr lang="zh-CN" altLang="en-US" smtClean="0"/>
              <a:t>2022/11/21</a:t>
            </a:fld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1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752012" y="533400"/>
            <a:ext cx="1371600" cy="5592764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1522411" y="533400"/>
            <a:ext cx="8077201" cy="5592764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0F8E20-E257-44BE-9C35-1BF300548911}" type="datetime1">
              <a:rPr lang="zh-CN" altLang="en-US" smtClean="0"/>
              <a:t>2022/11/21</a:t>
            </a:fld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4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>
              <a:buClr>
                <a:schemeClr val="accent2"/>
              </a:buClr>
              <a:defRPr/>
            </a:lvl2pPr>
            <a:lvl5pPr>
              <a:defRPr/>
            </a:lvl5pPr>
            <a:lvl6pPr>
              <a:buClr>
                <a:schemeClr val="accent2"/>
              </a:buClr>
              <a:defRPr baseline="0"/>
            </a:lvl6pPr>
            <a:lvl7pPr>
              <a:buClr>
                <a:schemeClr val="accent2"/>
              </a:buClr>
              <a:defRPr baseline="0"/>
            </a:lvl7pPr>
            <a:lvl8pPr>
              <a:buClr>
                <a:schemeClr val="accent2"/>
              </a:buClr>
              <a:defRPr baseline="0"/>
            </a:lvl8pPr>
            <a:lvl9pPr>
              <a:buClr>
                <a:schemeClr val="accent2"/>
              </a:buClr>
              <a:defRPr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219846-D5B5-4A92-9889-72F734A101A4}" type="datetime1">
              <a:rPr lang="zh-CN" altLang="en-US" noProof="0" smtClean="0"/>
              <a:t>2022/11/21</a:t>
            </a:fld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83633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514601"/>
            <a:ext cx="9144000" cy="2819400"/>
          </a:xfrm>
        </p:spPr>
        <p:txBody>
          <a:bodyPr rtlCol="0" anchor="b">
            <a:noAutofit/>
          </a:bodyPr>
          <a:lstStyle>
            <a:lvl1pPr algn="l">
              <a:defRPr sz="6600" b="0" i="0" cap="none" baseline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990600"/>
            <a:ext cx="8229600" cy="11430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E97B53-AEEF-4153-8CAA-BC0A5167F20E}" type="datetime1">
              <a:rPr lang="zh-CN" altLang="en-US" noProof="0" smtClean="0"/>
              <a:t>2022/11/21</a:t>
            </a:fld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59165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2414" y="1828800"/>
            <a:ext cx="4645152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75412" y="1828800"/>
            <a:ext cx="4648201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732FEC-ADA7-4ABF-87DA-7576CD2A4112}" type="datetime1">
              <a:rPr lang="zh-CN" altLang="en-US" noProof="0" smtClean="0"/>
              <a:t>2022/11/21</a:t>
            </a:fld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8315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46451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22414" y="2667000"/>
            <a:ext cx="4645152" cy="3352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78462" y="1828800"/>
            <a:ext cx="46451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78462" y="2667000"/>
            <a:ext cx="4645152" cy="3352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F7A8BE-643C-406F-8845-212328BD60B4}" type="datetime1">
              <a:rPr lang="zh-CN" altLang="en-US" noProof="0" smtClean="0"/>
              <a:t>2022/11/21</a:t>
            </a:fld>
            <a:endParaRPr lang="zh-CN" altLang="en-US" noProof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81292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6E0958-1771-4E6E-93D4-F205C37D9AEF}" type="datetime1">
              <a:rPr lang="zh-CN" altLang="en-US" noProof="0" smtClean="0"/>
              <a:t>2022/11/21</a:t>
            </a:fld>
            <a:endParaRPr lang="zh-CN" altLang="en-US" noProof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3656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BED2FE-4294-4E8F-B8F7-A3A80C06C629}" type="datetime1">
              <a:rPr lang="zh-CN" altLang="en-US" noProof="0" smtClean="0"/>
              <a:t>2022/11/21</a:t>
            </a:fld>
            <a:endParaRPr lang="zh-CN" altLang="en-US" noProof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46525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rtlCol="0" anchor="b">
            <a:normAutofit/>
          </a:bodyPr>
          <a:lstStyle>
            <a:lvl1pPr algn="l">
              <a:defRPr sz="32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0012" y="838200"/>
            <a:ext cx="6172201" cy="51816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FBDBBA-7274-4F04-A74B-5781F0902BA6}" type="datetime1">
              <a:rPr lang="zh-CN" altLang="en-US" noProof="0" smtClean="0"/>
              <a:t>2022/11/21</a:t>
            </a:fld>
            <a:endParaRPr lang="zh-CN" altLang="en-US" noProof="0"/>
          </a:p>
        </p:txBody>
      </p:sp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91364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rtlCol="0" anchor="b">
            <a:normAutofit/>
          </a:bodyPr>
          <a:lstStyle>
            <a:lvl1pPr algn="l">
              <a:defRPr sz="32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5" name="矩形 4"/>
          <p:cNvSpPr/>
          <p:nvPr/>
        </p:nvSpPr>
        <p:spPr>
          <a:xfrm>
            <a:off x="5027612" y="457200"/>
            <a:ext cx="6629400" cy="594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图片占位符 2" descr="为添加图像预留的空占位符。单击占位符并选择要添加的图像"/>
          <p:cNvSpPr>
            <a:spLocks noGrp="1"/>
          </p:cNvSpPr>
          <p:nvPr>
            <p:ph type="pic" idx="1" hasCustomPrompt="1"/>
          </p:nvPr>
        </p:nvSpPr>
        <p:spPr>
          <a:xfrm>
            <a:off x="5408612" y="836610"/>
            <a:ext cx="5867401" cy="5183190"/>
          </a:xfrm>
          <a:solidFill>
            <a:schemeClr val="bg2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7385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 31"/>
          <p:cNvGrpSpPr/>
          <p:nvPr/>
        </p:nvGrpSpPr>
        <p:grpSpPr>
          <a:xfrm>
            <a:off x="-1" y="0"/>
            <a:ext cx="12188825" cy="6858000"/>
            <a:chOff x="-1" y="0"/>
            <a:chExt cx="12188825" cy="6858000"/>
          </a:xfrm>
        </p:grpSpPr>
        <p:sp>
          <p:nvSpPr>
            <p:cNvPr id="8" name="矩形 8"/>
            <p:cNvSpPr>
              <a:spLocks noChangeArrowheads="1"/>
            </p:cNvSpPr>
            <p:nvPr/>
          </p:nvSpPr>
          <p:spPr bwMode="auto">
            <a:xfrm>
              <a:off x="4164514" y="6705600"/>
              <a:ext cx="8024310" cy="152400"/>
            </a:xfrm>
            <a:prstGeom prst="rect">
              <a:avLst/>
            </a:prstGeom>
            <a:gradFill rotWithShape="0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 rtl="0"/>
              <a:endParaRPr kumimoji="1" lang="zh-CN" altLang="en-US" sz="240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矩形 9"/>
            <p:cNvSpPr>
              <a:spLocks noChangeArrowheads="1"/>
            </p:cNvSpPr>
            <p:nvPr/>
          </p:nvSpPr>
          <p:spPr bwMode="auto">
            <a:xfrm>
              <a:off x="11680956" y="1981200"/>
              <a:ext cx="507868" cy="4267200"/>
            </a:xfrm>
            <a:prstGeom prst="rect">
              <a:avLst/>
            </a:prstGeom>
            <a:gradFill rotWithShape="0">
              <a:gsLst>
                <a:gs pos="0">
                  <a:schemeClr val="tx2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 rtl="0"/>
              <a:endParaRPr kumimoji="1" lang="zh-CN" altLang="en-US" sz="240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 10"/>
            <p:cNvSpPr>
              <a:spLocks noChangeArrowheads="1"/>
            </p:cNvSpPr>
            <p:nvPr/>
          </p:nvSpPr>
          <p:spPr bwMode="auto">
            <a:xfrm>
              <a:off x="-1" y="5257800"/>
              <a:ext cx="609441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algn="ctr" rtl="0"/>
              <a:endParaRPr kumimoji="1" lang="zh-CN" altLang="en-US" sz="240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矩形 11"/>
            <p:cNvSpPr>
              <a:spLocks noChangeArrowheads="1"/>
            </p:cNvSpPr>
            <p:nvPr/>
          </p:nvSpPr>
          <p:spPr bwMode="auto">
            <a:xfrm>
              <a:off x="-1" y="5410200"/>
              <a:ext cx="609441" cy="14478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algn="ctr" rtl="0"/>
              <a:endParaRPr kumimoji="1" lang="zh-CN" altLang="en-US" sz="240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矩形 12"/>
            <p:cNvSpPr>
              <a:spLocks noChangeArrowheads="1"/>
            </p:cNvSpPr>
            <p:nvPr/>
          </p:nvSpPr>
          <p:spPr bwMode="auto">
            <a:xfrm>
              <a:off x="11680956" y="0"/>
              <a:ext cx="507868" cy="1981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algn="ctr" rtl="0"/>
              <a:endParaRPr kumimoji="1" lang="zh-CN" altLang="en-US" sz="240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矩形 13"/>
            <p:cNvSpPr>
              <a:spLocks noChangeArrowheads="1"/>
            </p:cNvSpPr>
            <p:nvPr/>
          </p:nvSpPr>
          <p:spPr bwMode="auto">
            <a:xfrm>
              <a:off x="7618015" y="0"/>
              <a:ext cx="4062942" cy="304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3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 rtl="0"/>
              <a:endParaRPr kumimoji="1" lang="zh-CN" altLang="en-US" sz="240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矩形​​ 14"/>
            <p:cNvSpPr>
              <a:spLocks noChangeArrowheads="1"/>
            </p:cNvSpPr>
            <p:nvPr/>
          </p:nvSpPr>
          <p:spPr bwMode="auto">
            <a:xfrm>
              <a:off x="609440" y="304800"/>
              <a:ext cx="711015" cy="762000"/>
            </a:xfrm>
            <a:prstGeom prst="rect">
              <a:avLst/>
            </a:prstGeom>
            <a:solidFill>
              <a:schemeClr val="bg2">
                <a:lumMod val="50000"/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 rtl="0"/>
              <a:endParaRPr kumimoji="1" lang="zh-CN" altLang="en-US" sz="240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矩形 15"/>
            <p:cNvSpPr>
              <a:spLocks noChangeArrowheads="1"/>
            </p:cNvSpPr>
            <p:nvPr/>
          </p:nvSpPr>
          <p:spPr bwMode="auto">
            <a:xfrm>
              <a:off x="-1" y="1066800"/>
              <a:ext cx="609441" cy="4191000"/>
            </a:xfrm>
            <a:prstGeom prst="rect">
              <a:avLst/>
            </a:prstGeom>
            <a:gradFill rotWithShape="0">
              <a:gsLst>
                <a:gs pos="0">
                  <a:schemeClr val="bg2">
                    <a:lumMod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 rtl="0"/>
              <a:endParaRPr kumimoji="1" lang="zh-CN" altLang="en-US" sz="240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矩形​​ 16"/>
            <p:cNvSpPr>
              <a:spLocks noChangeArrowheads="1"/>
            </p:cNvSpPr>
            <p:nvPr/>
          </p:nvSpPr>
          <p:spPr bwMode="auto">
            <a:xfrm>
              <a:off x="-1" y="304800"/>
              <a:ext cx="609441" cy="762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algn="ctr" rtl="0"/>
              <a:endParaRPr kumimoji="1" lang="zh-CN" altLang="en-US" sz="240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矩形 17"/>
            <p:cNvSpPr>
              <a:spLocks noChangeArrowheads="1"/>
            </p:cNvSpPr>
            <p:nvPr/>
          </p:nvSpPr>
          <p:spPr bwMode="auto">
            <a:xfrm>
              <a:off x="-1" y="0"/>
              <a:ext cx="1320456" cy="30480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algn="ctr" rtl="0"/>
              <a:endParaRPr kumimoji="1" lang="zh-CN" altLang="en-US" sz="240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矩形 18"/>
            <p:cNvSpPr>
              <a:spLocks noChangeArrowheads="1"/>
            </p:cNvSpPr>
            <p:nvPr/>
          </p:nvSpPr>
          <p:spPr bwMode="auto">
            <a:xfrm>
              <a:off x="1320455" y="0"/>
              <a:ext cx="629756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algn="ctr" rtl="0"/>
              <a:endParaRPr kumimoji="1" lang="zh-CN" altLang="en-US" sz="2400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线条​​ 19"/>
            <p:cNvSpPr>
              <a:spLocks noChangeShapeType="1"/>
            </p:cNvSpPr>
            <p:nvPr/>
          </p:nvSpPr>
          <p:spPr bwMode="auto">
            <a:xfrm flipV="1">
              <a:off x="609440" y="304800"/>
              <a:ext cx="0" cy="6553200"/>
            </a:xfrm>
            <a:prstGeom prst="line">
              <a:avLst/>
            </a:prstGeom>
            <a:noFill/>
            <a:ln w="762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线条 20"/>
            <p:cNvSpPr>
              <a:spLocks noChangeShapeType="1"/>
            </p:cNvSpPr>
            <p:nvPr/>
          </p:nvSpPr>
          <p:spPr bwMode="auto">
            <a:xfrm>
              <a:off x="609440" y="6705600"/>
              <a:ext cx="11579384" cy="0"/>
            </a:xfrm>
            <a:prstGeom prst="line">
              <a:avLst/>
            </a:prstGeom>
            <a:noFill/>
            <a:ln w="571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线条​​ 21"/>
            <p:cNvSpPr>
              <a:spLocks noChangeShapeType="1"/>
            </p:cNvSpPr>
            <p:nvPr/>
          </p:nvSpPr>
          <p:spPr bwMode="auto">
            <a:xfrm flipV="1">
              <a:off x="11680956" y="0"/>
              <a:ext cx="0" cy="6705600"/>
            </a:xfrm>
            <a:prstGeom prst="line">
              <a:avLst/>
            </a:prstGeom>
            <a:noFill/>
            <a:ln w="571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线条 22"/>
            <p:cNvSpPr>
              <a:spLocks noChangeShapeType="1"/>
            </p:cNvSpPr>
            <p:nvPr/>
          </p:nvSpPr>
          <p:spPr bwMode="auto">
            <a:xfrm>
              <a:off x="-1" y="304800"/>
              <a:ext cx="12188825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线条 23"/>
            <p:cNvSpPr>
              <a:spLocks noChangeShapeType="1"/>
            </p:cNvSpPr>
            <p:nvPr/>
          </p:nvSpPr>
          <p:spPr bwMode="auto">
            <a:xfrm flipH="1">
              <a:off x="7618015" y="457200"/>
              <a:ext cx="4570809" cy="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线条​​ 24"/>
            <p:cNvSpPr>
              <a:spLocks noChangeShapeType="1"/>
            </p:cNvSpPr>
            <p:nvPr/>
          </p:nvSpPr>
          <p:spPr bwMode="auto">
            <a:xfrm flipV="1">
              <a:off x="7618015" y="0"/>
              <a:ext cx="0" cy="45720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线条 25"/>
            <p:cNvSpPr>
              <a:spLocks noChangeShapeType="1"/>
            </p:cNvSpPr>
            <p:nvPr/>
          </p:nvSpPr>
          <p:spPr bwMode="auto">
            <a:xfrm>
              <a:off x="11680956" y="1981200"/>
              <a:ext cx="5078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线条 26"/>
            <p:cNvSpPr>
              <a:spLocks noChangeShapeType="1"/>
            </p:cNvSpPr>
            <p:nvPr/>
          </p:nvSpPr>
          <p:spPr bwMode="auto">
            <a:xfrm>
              <a:off x="1320455" y="0"/>
              <a:ext cx="0" cy="106680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线条 27"/>
            <p:cNvSpPr>
              <a:spLocks noChangeShapeType="1"/>
            </p:cNvSpPr>
            <p:nvPr/>
          </p:nvSpPr>
          <p:spPr bwMode="auto">
            <a:xfrm flipH="1">
              <a:off x="-1" y="1066800"/>
              <a:ext cx="1320456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线条 30"/>
            <p:cNvSpPr>
              <a:spLocks noChangeShapeType="1"/>
            </p:cNvSpPr>
            <p:nvPr/>
          </p:nvSpPr>
          <p:spPr bwMode="auto">
            <a:xfrm flipH="1">
              <a:off x="-1" y="5257800"/>
              <a:ext cx="609441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" name="线条 31"/>
            <p:cNvSpPr>
              <a:spLocks noChangeShapeType="1"/>
            </p:cNvSpPr>
            <p:nvPr/>
          </p:nvSpPr>
          <p:spPr bwMode="auto">
            <a:xfrm flipH="1">
              <a:off x="-1" y="5410200"/>
              <a:ext cx="609441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96012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17950" y="6172200"/>
            <a:ext cx="6862462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609012" y="6172200"/>
            <a:ext cx="132005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40B310C-2C25-4B92-8E61-758A139CCFF9}" type="datetime1">
              <a:rPr lang="zh-CN" altLang="en-US" noProof="0" smtClean="0"/>
              <a:t>2022/11/21</a:t>
            </a:fld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133012" y="6172200"/>
            <a:ext cx="9906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5137D0E-4A4F-4307-8994-C1891D747D59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77452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800"/>
        </a:spcBef>
        <a:buClr>
          <a:schemeClr val="accent2"/>
        </a:buClr>
        <a:buFont typeface="Arial" pitchFamily="34" charset="0"/>
        <a:buChar char="–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741363" indent="-17145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itchFamily="34" charset="0"/>
        <a:buChar char="•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9667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itchFamily="34" charset="0"/>
        <a:buChar char="–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2080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444752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82496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57984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27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28.png"/><Relationship Id="rId4" Type="http://schemas.openxmlformats.org/officeDocument/2006/relationships/image" Target="../media/image1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55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59.png"/><Relationship Id="rId7" Type="http://schemas.openxmlformats.org/officeDocument/2006/relationships/image" Target="../media/image1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61.png"/><Relationship Id="rId4" Type="http://schemas.openxmlformats.org/officeDocument/2006/relationships/image" Target="../media/image169.png"/><Relationship Id="rId9" Type="http://schemas.openxmlformats.org/officeDocument/2006/relationships/image" Target="../media/image6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178.png"/><Relationship Id="rId10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18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97.png"/><Relationship Id="rId5" Type="http://schemas.openxmlformats.org/officeDocument/2006/relationships/image" Target="../media/image124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94.png"/><Relationship Id="rId10" Type="http://schemas.openxmlformats.org/officeDocument/2006/relationships/image" Target="../media/image163.png"/><Relationship Id="rId14" Type="http://schemas.openxmlformats.org/officeDocument/2006/relationships/image" Target="../media/image1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77.png"/><Relationship Id="rId9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Relationship Id="rId9" Type="http://schemas.openxmlformats.org/officeDocument/2006/relationships/image" Target="../media/image281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png"/><Relationship Id="rId1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30.png"/></Relationships>
</file>

<file path=ppt/slides/_rels/slide2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36.png"/><Relationship Id="rId21" Type="http://schemas.openxmlformats.org/officeDocument/2006/relationships/image" Target="../media/image239.png"/><Relationship Id="rId25" Type="http://schemas.openxmlformats.org/officeDocument/2006/relationships/image" Target="../media/image81.png"/><Relationship Id="rId16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85.png"/><Relationship Id="rId15" Type="http://schemas.openxmlformats.org/officeDocument/2006/relationships/image" Target="../media/image233.png"/></Relationships>
</file>

<file path=ppt/slides/_rels/slide28.xml.rels><?xml version="1.0" encoding="UTF-8" standalone="yes"?>
<Relationships xmlns="http://schemas.openxmlformats.org/package/2006/relationships"><Relationship Id="rId21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38.png"/><Relationship Id="rId23" Type="http://schemas.openxmlformats.org/officeDocument/2006/relationships/image" Target="../media/image136.png"/><Relationship Id="rId22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6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14" Type="http://schemas.openxmlformats.org/officeDocument/2006/relationships/image" Target="../media/image27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51" Type="http://schemas.openxmlformats.org/officeDocument/2006/relationships/image" Target="../media/image331.png"/><Relationship Id="rId55" Type="http://schemas.openxmlformats.org/officeDocument/2006/relationships/image" Target="../media/image335.png"/><Relationship Id="rId63" Type="http://schemas.openxmlformats.org/officeDocument/2006/relationships/image" Target="../media/image379.png"/><Relationship Id="rId59" Type="http://schemas.openxmlformats.org/officeDocument/2006/relationships/image" Target="../media/image339.png"/><Relationship Id="rId54" Type="http://schemas.openxmlformats.org/officeDocument/2006/relationships/image" Target="../media/image334.png"/><Relationship Id="rId6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53" Type="http://schemas.openxmlformats.org/officeDocument/2006/relationships/image" Target="../media/image333.png"/><Relationship Id="rId58" Type="http://schemas.openxmlformats.org/officeDocument/2006/relationships/image" Target="../media/image338.png"/><Relationship Id="rId57" Type="http://schemas.openxmlformats.org/officeDocument/2006/relationships/image" Target="../media/image337.png"/><Relationship Id="rId52" Type="http://schemas.openxmlformats.org/officeDocument/2006/relationships/image" Target="../media/image332.png"/><Relationship Id="rId60" Type="http://schemas.openxmlformats.org/officeDocument/2006/relationships/image" Target="../media/image340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3.png"/><Relationship Id="rId25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81.png"/><Relationship Id="rId23" Type="http://schemas.openxmlformats.org/officeDocument/2006/relationships/image" Target="../media/image380.png"/><Relationship Id="rId27" Type="http://schemas.openxmlformats.org/officeDocument/2006/relationships/image" Target="../media/image3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0.png"/><Relationship Id="rId3" Type="http://schemas.openxmlformats.org/officeDocument/2006/relationships/image" Target="../media/image260.png"/><Relationship Id="rId7" Type="http://schemas.openxmlformats.org/officeDocument/2006/relationships/image" Target="../media/image136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1430.png"/><Relationship Id="rId5" Type="http://schemas.openxmlformats.org/officeDocument/2006/relationships/image" Target="../media/image282.png"/><Relationship Id="rId10" Type="http://schemas.openxmlformats.org/officeDocument/2006/relationships/image" Target="../media/image1420.png"/><Relationship Id="rId4" Type="http://schemas.openxmlformats.org/officeDocument/2006/relationships/image" Target="../media/image270.png"/><Relationship Id="rId9" Type="http://schemas.openxmlformats.org/officeDocument/2006/relationships/image" Target="../media/image140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2.png"/><Relationship Id="rId7" Type="http://schemas.openxmlformats.org/officeDocument/2006/relationships/image" Target="../media/image15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66.png"/><Relationship Id="rId7" Type="http://schemas.openxmlformats.org/officeDocument/2006/relationships/image" Target="../media/image17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9" Type="http://schemas.openxmlformats.org/officeDocument/2006/relationships/image" Target="../media/image17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65.png"/><Relationship Id="rId7" Type="http://schemas.openxmlformats.org/officeDocument/2006/relationships/image" Target="../media/image184.png"/><Relationship Id="rId12" Type="http://schemas.openxmlformats.org/officeDocument/2006/relationships/image" Target="../media/image201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11" Type="http://schemas.openxmlformats.org/officeDocument/2006/relationships/image" Target="../media/image199.png"/><Relationship Id="rId5" Type="http://schemas.openxmlformats.org/officeDocument/2006/relationships/image" Target="../media/image181.png"/><Relationship Id="rId10" Type="http://schemas.openxmlformats.org/officeDocument/2006/relationships/image" Target="../media/image191.png"/><Relationship Id="rId4" Type="http://schemas.openxmlformats.org/officeDocument/2006/relationships/image" Target="../media/image180.png"/><Relationship Id="rId9" Type="http://schemas.openxmlformats.org/officeDocument/2006/relationships/image" Target="../media/image18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7.png"/><Relationship Id="rId25" Type="http://schemas.openxmlformats.org/officeDocument/2006/relationships/image" Target="../media/image356.png"/><Relationship Id="rId16" Type="http://schemas.openxmlformats.org/officeDocument/2006/relationships/image" Target="../media/image345.png"/><Relationship Id="rId29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55.png"/><Relationship Id="rId28" Type="http://schemas.openxmlformats.org/officeDocument/2006/relationships/image" Target="../media/image359.png"/><Relationship Id="rId27" Type="http://schemas.openxmlformats.org/officeDocument/2006/relationships/image" Target="../media/image3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22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01E6173-F099-4362-A462-3D2F96753C98}"/>
              </a:ext>
            </a:extLst>
          </p:cNvPr>
          <p:cNvSpPr txBox="1"/>
          <p:nvPr/>
        </p:nvSpPr>
        <p:spPr>
          <a:xfrm>
            <a:off x="1557908" y="476672"/>
            <a:ext cx="3600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sz="2800" b="1" dirty="0"/>
              <a:t>第六章 有噪信道编码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EC4FE34-B577-48B3-BF6E-23DA6899C228}"/>
              </a:ext>
            </a:extLst>
          </p:cNvPr>
          <p:cNvSpPr/>
          <p:nvPr/>
        </p:nvSpPr>
        <p:spPr>
          <a:xfrm>
            <a:off x="1053852" y="1844824"/>
            <a:ext cx="692707" cy="6480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信源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6221CA-F9CF-40F7-AC34-DE7C07A996DA}"/>
              </a:ext>
            </a:extLst>
          </p:cNvPr>
          <p:cNvSpPr/>
          <p:nvPr/>
        </p:nvSpPr>
        <p:spPr>
          <a:xfrm>
            <a:off x="2278152" y="1853288"/>
            <a:ext cx="1111795" cy="6480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信源编码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F95E529-661E-41C8-BE31-3ABCB9B9B9F3}"/>
              </a:ext>
            </a:extLst>
          </p:cNvPr>
          <p:cNvSpPr/>
          <p:nvPr/>
        </p:nvSpPr>
        <p:spPr>
          <a:xfrm>
            <a:off x="3896725" y="1844824"/>
            <a:ext cx="1111795" cy="6480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信道编码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07DC6C-FAE5-48B7-ABB2-A06604BAE38F}"/>
              </a:ext>
            </a:extLst>
          </p:cNvPr>
          <p:cNvSpPr/>
          <p:nvPr/>
        </p:nvSpPr>
        <p:spPr>
          <a:xfrm>
            <a:off x="5540113" y="1844824"/>
            <a:ext cx="760413" cy="6480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信道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83EB47E-6B8D-42F4-8B9E-29095DF96E2B}"/>
              </a:ext>
            </a:extLst>
          </p:cNvPr>
          <p:cNvSpPr/>
          <p:nvPr/>
        </p:nvSpPr>
        <p:spPr>
          <a:xfrm>
            <a:off x="6832119" y="1850800"/>
            <a:ext cx="1143958" cy="631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信道译码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4F7FA13-5932-46C1-902A-774B6FBC9EF1}"/>
              </a:ext>
            </a:extLst>
          </p:cNvPr>
          <p:cNvSpPr/>
          <p:nvPr/>
        </p:nvSpPr>
        <p:spPr>
          <a:xfrm>
            <a:off x="8683360" y="1844824"/>
            <a:ext cx="1143957" cy="6480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信源译码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C8248EE-E6AB-4282-B3C7-6B3B8D091534}"/>
              </a:ext>
            </a:extLst>
          </p:cNvPr>
          <p:cNvSpPr/>
          <p:nvPr/>
        </p:nvSpPr>
        <p:spPr>
          <a:xfrm>
            <a:off x="10414891" y="1844824"/>
            <a:ext cx="720081" cy="6480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信宿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B90EE3A-A4DC-4749-A015-3A6282B714D2}"/>
              </a:ext>
            </a:extLst>
          </p:cNvPr>
          <p:cNvSpPr txBox="1"/>
          <p:nvPr/>
        </p:nvSpPr>
        <p:spPr>
          <a:xfrm>
            <a:off x="5010362" y="1089861"/>
            <a:ext cx="187220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sz="2000" dirty="0"/>
              <a:t>通信系统模型</a:t>
            </a:r>
          </a:p>
        </p:txBody>
      </p:sp>
      <p:sp>
        <p:nvSpPr>
          <p:cNvPr id="13" name="爆炸形: 8 pt  12">
            <a:extLst>
              <a:ext uri="{FF2B5EF4-FFF2-40B4-BE49-F238E27FC236}">
                <a16:creationId xmlns:a16="http://schemas.microsoft.com/office/drawing/2014/main" id="{8B641EBB-D80E-4E2B-AC0B-C5B3E7622A05}"/>
              </a:ext>
            </a:extLst>
          </p:cNvPr>
          <p:cNvSpPr/>
          <p:nvPr/>
        </p:nvSpPr>
        <p:spPr>
          <a:xfrm>
            <a:off x="5344257" y="2849923"/>
            <a:ext cx="1152123" cy="1158154"/>
          </a:xfrm>
          <a:prstGeom prst="irregularSeal1">
            <a:avLst/>
          </a:prstGeom>
          <a:blipFill>
            <a:blip r:embed="rId2"/>
            <a:tile tx="0" ty="0" sx="100000" sy="100000" flip="none" algn="tl"/>
          </a:blip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噪声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98CD95E-812B-4544-BF17-1FFEE4ADF03B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5920318" y="2492896"/>
            <a:ext cx="2" cy="501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6A0C55E-EFEF-438E-B923-2065059ABB69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746559" y="2168860"/>
            <a:ext cx="531593" cy="8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748EB41-4271-4147-8F13-AEB04A775596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389947" y="2168860"/>
            <a:ext cx="506778" cy="8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DEDE61F-C924-4C3D-B90D-6559C6174C9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5008520" y="2168860"/>
            <a:ext cx="531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9F1E0EA-A46E-41AC-AE37-213BD5CE0024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300526" y="2166372"/>
            <a:ext cx="531593" cy="2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5E21477-CF9F-4343-B45D-36A3C6438A26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7976077" y="2166372"/>
            <a:ext cx="707283" cy="2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A71321D-5E15-4ECB-953E-B25B82A090DC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9827317" y="2168860"/>
            <a:ext cx="587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C8CB19A6-59DF-410D-ABA7-414FB822310A}"/>
              </a:ext>
            </a:extLst>
          </p:cNvPr>
          <p:cNvSpPr txBox="1"/>
          <p:nvPr/>
        </p:nvSpPr>
        <p:spPr>
          <a:xfrm>
            <a:off x="991301" y="4509120"/>
            <a:ext cx="698477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信源编码的目的：提高通信效率，需要尽量减少冗余。</a:t>
            </a:r>
            <a:endParaRPr lang="en-US" altLang="zh-CN" sz="2000" dirty="0"/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信道编码的目的：提高通信可靠性，必须适当增加冗余。</a:t>
            </a:r>
          </a:p>
        </p:txBody>
      </p:sp>
    </p:spTree>
    <p:extLst>
      <p:ext uri="{BB962C8B-B14F-4D97-AF65-F5344CB8AC3E}">
        <p14:creationId xmlns:p14="http://schemas.microsoft.com/office/powerpoint/2010/main" val="34290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768C393-1DFD-428E-A902-68EAEE9B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892" y="349713"/>
            <a:ext cx="2520280" cy="519336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§6.3 </a:t>
            </a:r>
            <a:r>
              <a:rPr lang="zh-CN" altLang="en-US" sz="2400" dirty="0">
                <a:solidFill>
                  <a:schemeClr val="tx1"/>
                </a:solidFill>
              </a:rPr>
              <a:t>线性分组码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F58CD7-1A58-4C9C-9565-B5E39AB1E8FB}"/>
              </a:ext>
            </a:extLst>
          </p:cNvPr>
          <p:cNvSpPr txBox="1"/>
          <p:nvPr/>
        </p:nvSpPr>
        <p:spPr>
          <a:xfrm>
            <a:off x="693812" y="1030998"/>
            <a:ext cx="324036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CN" sz="2000" b="1" dirty="0"/>
              <a:t>§6.3.1</a:t>
            </a:r>
            <a:r>
              <a:rPr lang="en-US" altLang="zh-CN" sz="2000" dirty="0"/>
              <a:t> </a:t>
            </a:r>
            <a:r>
              <a:rPr lang="zh-CN" altLang="en-US" sz="2000" b="1" dirty="0"/>
              <a:t>有限域及相关概念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24CDFD2-E07D-48A8-B631-CA980F17C815}"/>
                  </a:ext>
                </a:extLst>
              </p:cNvPr>
              <p:cNvSpPr txBox="1"/>
              <p:nvPr/>
            </p:nvSpPr>
            <p:spPr>
              <a:xfrm>
                <a:off x="981844" y="1461886"/>
                <a:ext cx="7992888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① </a:t>
                </a:r>
                <a:r>
                  <a:rPr lang="zh-CN" altLang="en-US" sz="2000" b="1" dirty="0"/>
                  <a:t>半群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,∗</m:t>
                        </m:r>
                      </m:e>
                    </m:d>
                  </m:oMath>
                </a14:m>
                <a:r>
                  <a:rPr lang="zh-CN" altLang="en-US" sz="2000" dirty="0"/>
                  <a:t>：集合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000" dirty="0"/>
                  <a:t>上的</a:t>
                </a:r>
                <a:r>
                  <a:rPr lang="en-US" altLang="zh-CN" sz="2000" dirty="0"/>
                  <a:t>2</a:t>
                </a:r>
                <a:r>
                  <a:rPr lang="zh-CN" altLang="en-US" sz="2000" dirty="0"/>
                  <a:t>元运算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zh-CN" altLang="en-US" sz="2000" dirty="0"/>
                  <a:t>封闭：对任意的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000" dirty="0"/>
                  <a:t>有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000" dirty="0"/>
                  <a:t>；</a:t>
                </a:r>
                <a:endParaRPr lang="en-US" altLang="zh-CN" sz="2000" dirty="0"/>
              </a:p>
              <a:p>
                <a:r>
                  <a:rPr lang="en-US" altLang="zh-CN" sz="2000" dirty="0"/>
                  <a:t>                       </a:t>
                </a:r>
                <a:r>
                  <a:rPr lang="zh-CN" altLang="en-US" sz="2000" dirty="0"/>
                  <a:t>满足结合律：对任意的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000" dirty="0"/>
                  <a:t>有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24CDFD2-E07D-48A8-B631-CA980F17C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44" y="1461886"/>
                <a:ext cx="7992888" cy="707886"/>
              </a:xfrm>
              <a:prstGeom prst="rect">
                <a:avLst/>
              </a:prstGeom>
              <a:blipFill>
                <a:blip r:embed="rId2"/>
                <a:stretch>
                  <a:fillRect l="-2365" t="-6034" r="-2441" b="-129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9321EE5-2D02-40DF-8A00-3B91124EBC16}"/>
                  </a:ext>
                </a:extLst>
              </p:cNvPr>
              <p:cNvSpPr txBox="1"/>
              <p:nvPr/>
            </p:nvSpPr>
            <p:spPr>
              <a:xfrm>
                <a:off x="4434273" y="2220694"/>
                <a:ext cx="267220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9321EE5-2D02-40DF-8A00-3B91124EB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273" y="2220694"/>
                <a:ext cx="2672205" cy="307777"/>
              </a:xfrm>
              <a:prstGeom prst="rect">
                <a:avLst/>
              </a:prstGeom>
              <a:blipFill>
                <a:blip r:embed="rId3"/>
                <a:stretch>
                  <a:fillRect b="-117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76BD7D3-F6F5-4707-92BA-8C9199FE780D}"/>
                  </a:ext>
                </a:extLst>
              </p:cNvPr>
              <p:cNvSpPr txBox="1"/>
              <p:nvPr/>
            </p:nvSpPr>
            <p:spPr>
              <a:xfrm>
                <a:off x="812265" y="2463070"/>
                <a:ext cx="538864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② </a:t>
                </a:r>
                <a:r>
                  <a:rPr lang="zh-CN" altLang="en-US" sz="2000" b="1" dirty="0"/>
                  <a:t>群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,∗</m:t>
                        </m:r>
                      </m:e>
                    </m:d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2000" dirty="0"/>
                  <a:t>是半群；</a:t>
                </a:r>
                <a:endParaRPr lang="en-US" altLang="zh-CN" sz="2000" dirty="0"/>
              </a:p>
              <a:p>
                <a:r>
                  <a:rPr lang="en-US" altLang="zh-CN" sz="2000" dirty="0"/>
                  <a:t>                    </a:t>
                </a:r>
                <a:r>
                  <a:rPr lang="zh-CN" altLang="en-US" sz="2000" dirty="0"/>
                  <a:t>存在单位元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2000" dirty="0"/>
                  <a:t>对任何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2000" dirty="0"/>
                  <a:t>有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76BD7D3-F6F5-4707-92BA-8C9199FE7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65" y="2463070"/>
                <a:ext cx="5388644" cy="707886"/>
              </a:xfrm>
              <a:prstGeom prst="rect">
                <a:avLst/>
              </a:prstGeom>
              <a:blipFill>
                <a:blip r:embed="rId4"/>
                <a:stretch>
                  <a:fillRect l="-566" t="-6034" r="-1131" b="-137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7640C12-753C-49C8-842A-3A9EDBD67D34}"/>
                  </a:ext>
                </a:extLst>
              </p:cNvPr>
              <p:cNvSpPr txBox="1"/>
              <p:nvPr/>
            </p:nvSpPr>
            <p:spPr>
              <a:xfrm>
                <a:off x="4978288" y="3163181"/>
                <a:ext cx="192648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000" dirty="0"/>
                  <a:t>,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7640C12-753C-49C8-842A-3A9EDBD67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288" y="3163181"/>
                <a:ext cx="1926489" cy="307777"/>
              </a:xfrm>
              <a:prstGeom prst="rect">
                <a:avLst/>
              </a:prstGeom>
              <a:blipFill>
                <a:blip r:embed="rId5"/>
                <a:stretch>
                  <a:fillRect l="-2848" t="-26000" r="-7595" b="-5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02B6BAD-B262-473D-AF69-7D8248AD9FB7}"/>
                  </a:ext>
                </a:extLst>
              </p:cNvPr>
              <p:cNvSpPr txBox="1"/>
              <p:nvPr/>
            </p:nvSpPr>
            <p:spPr>
              <a:xfrm>
                <a:off x="4222204" y="3555201"/>
                <a:ext cx="252028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并且存在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2000" dirty="0"/>
                  <a:t>使得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02B6BAD-B262-473D-AF69-7D8248AD9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204" y="3555201"/>
                <a:ext cx="2520280" cy="400110"/>
              </a:xfrm>
              <a:prstGeom prst="rect">
                <a:avLst/>
              </a:prstGeom>
              <a:blipFill>
                <a:blip r:embed="rId6"/>
                <a:stretch>
                  <a:fillRect t="-10606" b="-242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3040A5D-154D-4170-AE69-315FA8031FCA}"/>
                  </a:ext>
                </a:extLst>
              </p:cNvPr>
              <p:cNvSpPr txBox="1"/>
              <p:nvPr/>
            </p:nvSpPr>
            <p:spPr>
              <a:xfrm>
                <a:off x="4972517" y="3980857"/>
                <a:ext cx="193226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CN" sz="2000" dirty="0"/>
                  <a:t>,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3040A5D-154D-4170-AE69-315FA8031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517" y="3980857"/>
                <a:ext cx="1932260" cy="307777"/>
              </a:xfrm>
              <a:prstGeom prst="rect">
                <a:avLst/>
              </a:prstGeom>
              <a:blipFill>
                <a:blip r:embed="rId7"/>
                <a:stretch>
                  <a:fillRect l="-2839" t="-25490" r="-7256" b="-49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962C846-EB55-4D76-9EB3-3A483638CE67}"/>
                  </a:ext>
                </a:extLst>
              </p:cNvPr>
              <p:cNvSpPr txBox="1"/>
              <p:nvPr/>
            </p:nvSpPr>
            <p:spPr>
              <a:xfrm>
                <a:off x="4366220" y="4339556"/>
                <a:ext cx="2808312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这里的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000" dirty="0"/>
                  <a:t>称为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000" dirty="0"/>
                  <a:t>的逆元。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962C846-EB55-4D76-9EB3-3A483638C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220" y="4339556"/>
                <a:ext cx="2808312" cy="400110"/>
              </a:xfrm>
              <a:prstGeom prst="rect">
                <a:avLst/>
              </a:prstGeom>
              <a:blipFill>
                <a:blip r:embed="rId8"/>
                <a:stretch>
                  <a:fillRect l="-1302" t="-10606" r="-1952" b="-227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2FD0D7D-9FC5-4BFB-B51C-5F6A93FD4925}"/>
                  </a:ext>
                </a:extLst>
              </p:cNvPr>
              <p:cNvSpPr txBox="1"/>
              <p:nvPr/>
            </p:nvSpPr>
            <p:spPr>
              <a:xfrm>
                <a:off x="880052" y="4790588"/>
                <a:ext cx="5616625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③ </a:t>
                </a:r>
                <a:r>
                  <a:rPr lang="zh-CN" altLang="en-US" sz="2000" b="1" dirty="0"/>
                  <a:t>交换群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,∗</m:t>
                        </m:r>
                      </m:e>
                    </m:d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2000" dirty="0"/>
                  <a:t>是群；</a:t>
                </a:r>
                <a:endParaRPr lang="en-US" altLang="zh-CN" sz="2000" dirty="0"/>
              </a:p>
              <a:p>
                <a:r>
                  <a:rPr lang="en-US" altLang="zh-CN" sz="2000" dirty="0"/>
                  <a:t>                            </a:t>
                </a:r>
                <a:r>
                  <a:rPr lang="zh-CN" altLang="en-US" sz="2000" dirty="0"/>
                  <a:t>满足交换律：对任何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2000" dirty="0"/>
                  <a:t>有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2FD0D7D-9FC5-4BFB-B51C-5F6A93FD4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052" y="4790588"/>
                <a:ext cx="5616625" cy="707886"/>
              </a:xfrm>
              <a:prstGeom prst="rect">
                <a:avLst/>
              </a:prstGeom>
              <a:blipFill>
                <a:blip r:embed="rId9"/>
                <a:stretch>
                  <a:fillRect l="-325" t="-6034" r="-651" b="-129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D01660C-FEE6-47D3-8898-8E715C793326}"/>
                  </a:ext>
                </a:extLst>
              </p:cNvPr>
              <p:cNvSpPr txBox="1"/>
              <p:nvPr/>
            </p:nvSpPr>
            <p:spPr>
              <a:xfrm>
                <a:off x="5206074" y="5549396"/>
                <a:ext cx="146514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000" dirty="0"/>
                  <a:t>.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D01660C-FEE6-47D3-8898-8E715C793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074" y="5549396"/>
                <a:ext cx="1465145" cy="307777"/>
              </a:xfrm>
              <a:prstGeom prst="rect">
                <a:avLst/>
              </a:prstGeom>
              <a:blipFill>
                <a:blip r:embed="rId10"/>
                <a:stretch>
                  <a:fillRect l="-3750" t="-23529" r="-10417" b="-49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635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6297D3A-FF5C-4E5F-A125-47D0038DA1A9}"/>
                  </a:ext>
                </a:extLst>
              </p:cNvPr>
              <p:cNvSpPr txBox="1"/>
              <p:nvPr/>
            </p:nvSpPr>
            <p:spPr>
              <a:xfrm>
                <a:off x="909836" y="548680"/>
                <a:ext cx="9433048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④ </a:t>
                </a: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环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𝑅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,+,∙</m:t>
                        </m:r>
                      </m:e>
                    </m:d>
                    <m:r>
                      <a:rPr lang="zh-CN" altLang="en-US" sz="20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：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𝑅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,+</m:t>
                        </m:r>
                      </m:e>
                    </m:d>
                  </m:oMath>
                </a14:m>
                <a:r>
                  <a:rPr lang="zh-CN" altLang="en-US" sz="2000" dirty="0"/>
                  <a:t>是交换群，其中的单位元常记为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000" dirty="0"/>
                  <a:t>，并且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000" dirty="0"/>
                  <a:t>的逆元记为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                      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,∙</m:t>
                        </m:r>
                      </m:e>
                    </m:d>
                  </m:oMath>
                </a14:m>
                <a:r>
                  <a:rPr lang="zh-CN" altLang="en-US" sz="2000" dirty="0"/>
                  <a:t>是半群；</a:t>
                </a:r>
                <a:endParaRPr lang="en-US" altLang="zh-CN" sz="2000" dirty="0"/>
              </a:p>
              <a:p>
                <a:r>
                  <a:rPr lang="en-US" altLang="zh-CN" sz="2000" dirty="0"/>
                  <a:t>                        </a:t>
                </a:r>
                <a:r>
                  <a:rPr lang="zh-CN" altLang="en-US" sz="2000" dirty="0"/>
                  <a:t>满足分配率：对任何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000" dirty="0"/>
                  <a:t>有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6297D3A-FF5C-4E5F-A125-47D0038DA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36" y="548680"/>
                <a:ext cx="9433048" cy="1015663"/>
              </a:xfrm>
              <a:prstGeom prst="rect">
                <a:avLst/>
              </a:prstGeom>
              <a:blipFill>
                <a:blip r:embed="rId2"/>
                <a:stretch>
                  <a:fillRect l="-517" t="-4192" b="-89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3BD1EE-42D7-4E44-BF78-B75A8B3D9302}"/>
                  </a:ext>
                </a:extLst>
              </p:cNvPr>
              <p:cNvSpPr txBox="1"/>
              <p:nvPr/>
            </p:nvSpPr>
            <p:spPr>
              <a:xfrm>
                <a:off x="4679569" y="1564343"/>
                <a:ext cx="2829685" cy="6155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3BD1EE-42D7-4E44-BF78-B75A8B3D9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569" y="1564343"/>
                <a:ext cx="2829685" cy="615553"/>
              </a:xfrm>
              <a:prstGeom prst="rect">
                <a:avLst/>
              </a:prstGeom>
              <a:blipFill>
                <a:blip r:embed="rId3"/>
                <a:stretch>
                  <a:fillRect l="-1940" b="-49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FCB7097-67E2-484C-A7A7-3A5474353966}"/>
                  </a:ext>
                </a:extLst>
              </p:cNvPr>
              <p:cNvSpPr txBox="1"/>
              <p:nvPr/>
            </p:nvSpPr>
            <p:spPr>
              <a:xfrm>
                <a:off x="2566020" y="2179896"/>
                <a:ext cx="7992888" cy="3674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dirty="0"/>
                  <a:t>运算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zh-CN" altLang="en-US" dirty="0"/>
                  <a:t> 一般称为加法运算和乘法运算，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+(−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常简记为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𝑎𝑏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FCB7097-67E2-484C-A7A7-3A5474353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020" y="2179896"/>
                <a:ext cx="7992888" cy="367453"/>
              </a:xfrm>
              <a:prstGeom prst="rect">
                <a:avLst/>
              </a:prstGeom>
              <a:blipFill>
                <a:blip r:embed="rId4"/>
                <a:stretch>
                  <a:fillRect l="-534" t="-13333" r="-763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C9ECDB7-6130-476A-9BE3-925AD99027C9}"/>
                  </a:ext>
                </a:extLst>
              </p:cNvPr>
              <p:cNvSpPr txBox="1"/>
              <p:nvPr/>
            </p:nvSpPr>
            <p:spPr>
              <a:xfrm>
                <a:off x="902270" y="2643117"/>
                <a:ext cx="6848325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⑤ </a:t>
                </a: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交换环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,+, ∙</m:t>
                        </m:r>
                      </m:e>
                    </m:d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2000" dirty="0"/>
                  <a:t>是环；</a:t>
                </a:r>
                <a:endParaRPr lang="en-US" altLang="zh-CN" sz="2000" dirty="0"/>
              </a:p>
              <a:p>
                <a:r>
                  <a:rPr lang="en-US" altLang="zh-CN" sz="2000" dirty="0"/>
                  <a:t>                               </a:t>
                </a:r>
                <a:r>
                  <a:rPr lang="zh-CN" altLang="en-US" sz="2000" dirty="0"/>
                  <a:t>乘法运算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zh-CN" altLang="en-US" sz="2000" dirty="0"/>
                  <a:t>满足交换律：对任何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000" dirty="0"/>
                  <a:t>有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C9ECDB7-6130-476A-9BE3-925AD9902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270" y="2643117"/>
                <a:ext cx="6848325" cy="707886"/>
              </a:xfrm>
              <a:prstGeom prst="rect">
                <a:avLst/>
              </a:prstGeom>
              <a:blipFill>
                <a:blip r:embed="rId5"/>
                <a:stretch>
                  <a:fillRect l="-801" t="-6034" r="-1069" b="-129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4D37640-8A2F-4D61-AF4B-5A1373D70FD8}"/>
                  </a:ext>
                </a:extLst>
              </p:cNvPr>
              <p:cNvSpPr txBox="1"/>
              <p:nvPr/>
            </p:nvSpPr>
            <p:spPr>
              <a:xfrm>
                <a:off x="6288931" y="3383660"/>
                <a:ext cx="103124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4D37640-8A2F-4D61-AF4B-5A1373D70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931" y="3383660"/>
                <a:ext cx="1031243" cy="307777"/>
              </a:xfrm>
              <a:prstGeom prst="rect">
                <a:avLst/>
              </a:prstGeom>
              <a:blipFill>
                <a:blip r:embed="rId6"/>
                <a:stretch>
                  <a:fillRect l="-6509" b="-98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BE5C3B9-F148-4620-88A9-461ECB452AB4}"/>
                  </a:ext>
                </a:extLst>
              </p:cNvPr>
              <p:cNvSpPr txBox="1"/>
              <p:nvPr/>
            </p:nvSpPr>
            <p:spPr>
              <a:xfrm>
                <a:off x="909836" y="3724905"/>
                <a:ext cx="10403942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⑥ </a:t>
                </a: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域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𝐹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,+,∙</m:t>
                        </m:r>
                      </m:e>
                    </m:d>
                  </m:oMath>
                </a14:m>
                <a:r>
                  <a:rPr lang="zh-CN" altLang="en-US" sz="2000" dirty="0"/>
                  <a:t>：是交换环；</a:t>
                </a:r>
                <a:endParaRPr lang="en-US" altLang="zh-CN" sz="2000" dirty="0"/>
              </a:p>
              <a:p>
                <a:r>
                  <a:rPr lang="zh-CN" altLang="en-US" sz="2000" dirty="0"/>
                  <a:t>                        若记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zh-CN" altLang="en-US" sz="2000" dirty="0"/>
                  <a:t>，则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∙</m:t>
                        </m:r>
                      </m:e>
                    </m:d>
                  </m:oMath>
                </a14:m>
                <a:r>
                  <a:rPr lang="zh-CN" altLang="en-US" sz="2000" dirty="0"/>
                  <a:t>是交换群，</a:t>
                </a:r>
                <a:endParaRPr lang="en-US" altLang="zh-CN" sz="2000" dirty="0"/>
              </a:p>
              <a:p>
                <a:r>
                  <a:rPr lang="en-US" altLang="zh-CN" sz="2000" dirty="0"/>
                  <a:t>                                                          </a:t>
                </a:r>
                <a:r>
                  <a:rPr lang="zh-CN" altLang="en-US" sz="2000" dirty="0"/>
                  <a:t>其中的单位元常记为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000" dirty="0"/>
                  <a:t>，</a:t>
                </a:r>
                <a:r>
                  <a:rPr lang="en-US" altLang="zh-CN" sz="2000" dirty="0"/>
                  <a:t> </a:t>
                </a:r>
                <a:r>
                  <a:rPr lang="zh-CN" altLang="en-US" sz="2000" dirty="0"/>
                  <a:t>并且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dirty="0"/>
                  <a:t>的乘法逆元记为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2000" dirty="0"/>
                  <a:t>.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BE5C3B9-F148-4620-88A9-461ECB452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36" y="3724905"/>
                <a:ext cx="10403942" cy="1015663"/>
              </a:xfrm>
              <a:prstGeom prst="rect">
                <a:avLst/>
              </a:prstGeom>
              <a:blipFill>
                <a:blip r:embed="rId7"/>
                <a:stretch>
                  <a:fillRect l="-937" t="-4192" r="-996" b="-101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10F8252-EB02-4668-A40A-A6F24747CA62}"/>
                  </a:ext>
                </a:extLst>
              </p:cNvPr>
              <p:cNvSpPr txBox="1"/>
              <p:nvPr/>
            </p:nvSpPr>
            <p:spPr>
              <a:xfrm>
                <a:off x="892816" y="4883135"/>
                <a:ext cx="537528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⑦ </a:t>
                </a: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有限域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𝐹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,+,∙</m:t>
                        </m:r>
                      </m:e>
                    </m:d>
                  </m:oMath>
                </a14:m>
                <a:r>
                  <a:rPr lang="zh-CN" altLang="en-US" sz="2000" dirty="0"/>
                  <a:t>：是域；</a:t>
                </a:r>
                <a:endParaRPr lang="en-US" altLang="zh-CN" sz="2000" dirty="0"/>
              </a:p>
              <a:p>
                <a:r>
                  <a:rPr lang="zh-CN" altLang="en-US" sz="2000" dirty="0"/>
                  <a:t>                               集合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sz="2000" dirty="0"/>
                  <a:t>中的元素个数有限。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10F8252-EB02-4668-A40A-A6F24747C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16" y="4883135"/>
                <a:ext cx="5375282" cy="707886"/>
              </a:xfrm>
              <a:prstGeom prst="rect">
                <a:avLst/>
              </a:prstGeom>
              <a:blipFill>
                <a:blip r:embed="rId8"/>
                <a:stretch>
                  <a:fillRect l="-454" t="-6034" r="-1020" b="-137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81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F40317E-5EF4-4043-88B2-60F0AD9E2009}"/>
                  </a:ext>
                </a:extLst>
              </p:cNvPr>
              <p:cNvSpPr txBox="1"/>
              <p:nvPr/>
            </p:nvSpPr>
            <p:spPr>
              <a:xfrm>
                <a:off x="693812" y="722201"/>
                <a:ext cx="10873208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        例</a:t>
                </a:r>
                <a:r>
                  <a:rPr lang="en-US" altLang="zh-CN" sz="2000" b="1" dirty="0"/>
                  <a:t>6.4:</a:t>
                </a:r>
                <a:r>
                  <a:rPr lang="en-US" altLang="zh-CN" sz="2000" dirty="0"/>
                  <a:t> </a:t>
                </a:r>
                <a:r>
                  <a:rPr lang="zh-CN" altLang="en-US" sz="20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zh-CN" altLang="en-US" sz="2000" dirty="0"/>
                  <a:t>为整数，对任何整数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zh-CN" altLang="en-US" sz="2000" dirty="0"/>
                  <a:t>，记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000" dirty="0"/>
                  <a:t>为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模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同余</a:t>
                </a:r>
                <a:r>
                  <a:rPr lang="zh-CN" altLang="en-US" sz="2000" dirty="0"/>
                  <a:t>的最小非负整数：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000" dirty="0"/>
                  <a:t>是满足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000" dirty="0"/>
                  <a:t>最小非负整数。显然，对任何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F40317E-5EF4-4043-88B2-60F0AD9E2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2" y="722201"/>
                <a:ext cx="10873208" cy="707886"/>
              </a:xfrm>
              <a:prstGeom prst="rect">
                <a:avLst/>
              </a:prstGeom>
              <a:blipFill>
                <a:blip r:embed="rId2"/>
                <a:stretch>
                  <a:fillRect l="-561" t="-5128" r="-673" b="-128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AE5AC30-3A15-4FDA-BA8C-A2337D7B412A}"/>
                  </a:ext>
                </a:extLst>
              </p:cNvPr>
              <p:cNvSpPr txBox="1"/>
              <p:nvPr/>
            </p:nvSpPr>
            <p:spPr>
              <a:xfrm>
                <a:off x="3790156" y="1400582"/>
                <a:ext cx="3111686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i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AE5AC30-3A15-4FDA-BA8C-A2337D7B4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156" y="1400582"/>
                <a:ext cx="3111686" cy="923330"/>
              </a:xfrm>
              <a:prstGeom prst="rect">
                <a:avLst/>
              </a:prstGeom>
              <a:blipFill>
                <a:blip r:embed="rId3"/>
                <a:stretch>
                  <a:fillRect b="-125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E10C422-439B-4944-A6ED-361A8450C91F}"/>
                  </a:ext>
                </a:extLst>
              </p:cNvPr>
              <p:cNvSpPr txBox="1"/>
              <p:nvPr/>
            </p:nvSpPr>
            <p:spPr>
              <a:xfrm>
                <a:off x="1233872" y="2339301"/>
                <a:ext cx="6408712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={0,1,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zh-CN" altLang="en-US" sz="2000" dirty="0"/>
                  <a:t>，并定义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000" dirty="0"/>
                  <a:t>上的运算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如下</m:t>
                    </m:r>
                  </m:oMath>
                </a14:m>
                <a:r>
                  <a:rPr lang="zh-CN" altLang="en-US" sz="2000" dirty="0"/>
                  <a:t>：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E10C422-439B-4944-A6ED-361A8450C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872" y="2339301"/>
                <a:ext cx="6408712" cy="400110"/>
              </a:xfrm>
              <a:prstGeom prst="rect">
                <a:avLst/>
              </a:prstGeom>
              <a:blipFill>
                <a:blip r:embed="rId4"/>
                <a:stretch>
                  <a:fillRect l="-2947" t="-10769" r="-2947" b="-246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9352179-A7A9-4A0A-BEFA-DD2742B0D319}"/>
                  </a:ext>
                </a:extLst>
              </p:cNvPr>
              <p:cNvSpPr txBox="1"/>
              <p:nvPr/>
            </p:nvSpPr>
            <p:spPr>
              <a:xfrm>
                <a:off x="4438228" y="2724022"/>
                <a:ext cx="2119876" cy="6155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𝑎𝑏</m:t>
                              </m:r>
                            </m:e>
                          </m:d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9352179-A7A9-4A0A-BEFA-DD2742B0D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228" y="2724022"/>
                <a:ext cx="2119876" cy="615553"/>
              </a:xfrm>
              <a:prstGeom prst="rect">
                <a:avLst/>
              </a:prstGeom>
              <a:blipFill>
                <a:blip r:embed="rId5"/>
                <a:stretch>
                  <a:fillRect l="-2586" b="-148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E196C4-0015-417F-A4F9-0A20A12E19CD}"/>
                  </a:ext>
                </a:extLst>
              </p:cNvPr>
              <p:cNvSpPr txBox="1"/>
              <p:nvPr/>
            </p:nvSpPr>
            <p:spPr>
              <a:xfrm>
                <a:off x="693812" y="3304950"/>
                <a:ext cx="1076134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易证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⊕,⊙</m:t>
                        </m:r>
                      </m:e>
                    </m:d>
                  </m:oMath>
                </a14:m>
                <a:r>
                  <a:rPr lang="zh-CN" altLang="en-US" sz="2000" dirty="0"/>
                  <a:t>是一个交换环，其中的运算又称为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模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</a:rPr>
                  <a:t>加</a:t>
                </a:r>
                <a:r>
                  <a:rPr lang="zh-CN" altLang="en-US" sz="2000" dirty="0"/>
                  <a:t>运算和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模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</a:rPr>
                  <a:t>乘</a:t>
                </a:r>
                <a:r>
                  <a:rPr lang="zh-CN" altLang="en-US" sz="2000" dirty="0"/>
                  <a:t>运算。交换环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⊕,⊙</m:t>
                        </m:r>
                      </m:e>
                    </m:d>
                  </m:oMath>
                </a14:m>
                <a:r>
                  <a:rPr lang="zh-CN" altLang="en-US" sz="2000" dirty="0"/>
                  <a:t>亦简记为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000" dirty="0"/>
                  <a:t>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𝑚𝑍</m:t>
                        </m:r>
                      </m:den>
                    </m:f>
                  </m:oMath>
                </a14:m>
                <a:r>
                  <a:rPr lang="zh-CN" altLang="en-US" sz="2000" dirty="0"/>
                  <a:t>或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sz="2000" dirty="0"/>
                  <a:t>.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E196C4-0015-417F-A4F9-0A20A12E1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2" y="3304950"/>
                <a:ext cx="10761342" cy="707886"/>
              </a:xfrm>
              <a:prstGeom prst="rect">
                <a:avLst/>
              </a:prstGeom>
              <a:blipFill>
                <a:blip r:embed="rId6"/>
                <a:stretch>
                  <a:fillRect l="-510" t="-20690" r="-680" b="-10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BE45156-5D0A-40DE-839B-8FD300EE48F1}"/>
                  </a:ext>
                </a:extLst>
              </p:cNvPr>
              <p:cNvSpPr txBox="1"/>
              <p:nvPr/>
            </p:nvSpPr>
            <p:spPr>
              <a:xfrm>
                <a:off x="1233872" y="4062850"/>
                <a:ext cx="475252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zh-CN" altLang="en-US" sz="2000" dirty="0"/>
                  <a:t>，则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⊕,⊙</m:t>
                        </m:r>
                      </m:e>
                    </m:d>
                  </m:oMath>
                </a14:m>
                <a:r>
                  <a:rPr lang="zh-CN" altLang="en-US" sz="2000" dirty="0"/>
                  <a:t>中的运算如下所示：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BE45156-5D0A-40DE-839B-8FD300EE4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872" y="4062850"/>
                <a:ext cx="4752528" cy="400110"/>
              </a:xfrm>
              <a:prstGeom prst="rect">
                <a:avLst/>
              </a:prstGeom>
              <a:blipFill>
                <a:blip r:embed="rId7"/>
                <a:stretch>
                  <a:fillRect l="-3974" t="-10606" r="-3846" b="-242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35593AF0-E27B-463F-AC4A-BD5D5D0613F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214092" y="4629809"/>
              <a:ext cx="1512168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396091201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1805908755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6017653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3806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8933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09441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35593AF0-E27B-463F-AC4A-BD5D5D0613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5774696"/>
                  </p:ext>
                </p:extLst>
              </p:nvPr>
            </p:nvGraphicFramePr>
            <p:xfrm>
              <a:off x="3214092" y="4629809"/>
              <a:ext cx="1512168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396091201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1805908755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6017653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1205" t="-1639" r="-20481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101205" t="-1639" r="-10481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201205" t="-1639" r="-4819" b="-2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3806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1205" t="-101639" r="-20481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101205" t="-101639" r="-10481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201205" t="-101639" r="-4819" b="-1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8933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1205" t="-201639" r="-20481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101205" t="-201639" r="-10481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  <a:stretch>
                            <a:fillRect l="-201205" t="-201639" r="-4819" b="-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094419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FD27D8D6-E967-49F9-9D3D-72EF7DDC49E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575489" y="4640093"/>
              <a:ext cx="1512168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396091201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1805908755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6017653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3806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8933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09441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FD27D8D6-E967-49F9-9D3D-72EF7DDC49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6575189"/>
                  </p:ext>
                </p:extLst>
              </p:nvPr>
            </p:nvGraphicFramePr>
            <p:xfrm>
              <a:off x="6575489" y="4640093"/>
              <a:ext cx="1512168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3960912011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1805908755"/>
                        </a:ext>
                      </a:extLst>
                    </a:gridCol>
                    <a:gridCol w="504056">
                      <a:extLst>
                        <a:ext uri="{9D8B030D-6E8A-4147-A177-3AD203B41FA5}">
                          <a16:colId xmlns:a16="http://schemas.microsoft.com/office/drawing/2014/main" val="6017653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9"/>
                          <a:stretch>
                            <a:fillRect l="-1205" t="-1639" r="-20481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9"/>
                          <a:stretch>
                            <a:fillRect l="-101205" t="-1639" r="-10481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9"/>
                          <a:stretch>
                            <a:fillRect l="-201205" t="-1639" r="-4819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3806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9"/>
                          <a:stretch>
                            <a:fillRect l="-1205" t="-101639" r="-20481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9"/>
                          <a:stretch>
                            <a:fillRect l="-101205" t="-101639" r="-10481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9"/>
                          <a:stretch>
                            <a:fillRect l="-201205" t="-101639" r="-481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8933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9"/>
                          <a:stretch>
                            <a:fillRect l="-1205" t="-201639" r="-20481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9"/>
                          <a:stretch>
                            <a:fillRect l="-101205" t="-201639" r="-10481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9"/>
                          <a:stretch>
                            <a:fillRect l="-201205" t="-201639" r="-4819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09441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20D44EA9-E56B-4DDA-8B02-AF6E9E01FAD2}"/>
              </a:ext>
            </a:extLst>
          </p:cNvPr>
          <p:cNvSpPr txBox="1"/>
          <p:nvPr/>
        </p:nvSpPr>
        <p:spPr>
          <a:xfrm>
            <a:off x="3124378" y="5994148"/>
            <a:ext cx="1624540" cy="4001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sz="2000" dirty="0"/>
              <a:t>模</a:t>
            </a:r>
            <a:r>
              <a:rPr lang="en-US" altLang="zh-CN" sz="2000" dirty="0"/>
              <a:t>2</a:t>
            </a:r>
            <a:r>
              <a:rPr lang="zh-CN" altLang="en-US" sz="2000" dirty="0"/>
              <a:t>加法运算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545A38E-6926-4247-8219-8C79227B83DD}"/>
              </a:ext>
            </a:extLst>
          </p:cNvPr>
          <p:cNvSpPr txBox="1"/>
          <p:nvPr/>
        </p:nvSpPr>
        <p:spPr>
          <a:xfrm>
            <a:off x="6558104" y="5994148"/>
            <a:ext cx="1512168" cy="37702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dirty="0"/>
              <a:t>模</a:t>
            </a:r>
            <a:r>
              <a:rPr lang="en-US" altLang="zh-CN" dirty="0"/>
              <a:t>2</a:t>
            </a:r>
            <a:r>
              <a:rPr lang="zh-CN" altLang="en-US" dirty="0"/>
              <a:t>乘法运算</a:t>
            </a:r>
          </a:p>
        </p:txBody>
      </p:sp>
    </p:spTree>
    <p:extLst>
      <p:ext uri="{BB962C8B-B14F-4D97-AF65-F5344CB8AC3E}">
        <p14:creationId xmlns:p14="http://schemas.microsoft.com/office/powerpoint/2010/main" val="243593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52B0AC2-DC4A-49D1-B86E-3D741F2688E9}"/>
                  </a:ext>
                </a:extLst>
              </p:cNvPr>
              <p:cNvSpPr txBox="1"/>
              <p:nvPr/>
            </p:nvSpPr>
            <p:spPr>
              <a:xfrm>
                <a:off x="1437892" y="307471"/>
                <a:ext cx="5688632" cy="8084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sz="2000" b="1" dirty="0"/>
                  <a:t>定理</a:t>
                </a:r>
                <a:r>
                  <a:rPr lang="en-US" altLang="zh-CN" sz="2000" b="1" dirty="0"/>
                  <a:t>6.5:  </a:t>
                </a:r>
                <a:r>
                  <a:rPr lang="en-US" altLang="zh-CN" sz="2000" dirty="0"/>
                  <a:t>① </a:t>
                </a:r>
                <a:r>
                  <a:rPr lang="zh-CN" altLang="en-US" sz="20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000" dirty="0"/>
                  <a:t>为素数，则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000" dirty="0"/>
                  <a:t>是一个（有限）域。</a:t>
                </a:r>
                <a:endParaRPr lang="en-US" altLang="zh-CN" sz="2000" dirty="0"/>
              </a:p>
              <a:p>
                <a:r>
                  <a:rPr lang="en-US" altLang="zh-CN" sz="2000" dirty="0"/>
                  <a:t>               </a:t>
                </a:r>
                <a:r>
                  <a:rPr lang="zh-CN" altLang="zh-CN" sz="2000" dirty="0"/>
                  <a:t>②</a:t>
                </a:r>
                <a:r>
                  <a:rPr lang="en-US" altLang="zh-CN" sz="2000" dirty="0"/>
                  <a:t> </a:t>
                </a:r>
                <a:r>
                  <a:rPr lang="zh-CN" altLang="en-US" sz="20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000" dirty="0"/>
                  <a:t>不是素数，则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000" dirty="0"/>
                  <a:t>不是域。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52B0AC2-DC4A-49D1-B86E-3D741F268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892" y="307471"/>
                <a:ext cx="5688632" cy="808491"/>
              </a:xfrm>
              <a:prstGeom prst="rect">
                <a:avLst/>
              </a:prstGeom>
              <a:blipFill>
                <a:blip r:embed="rId2"/>
                <a:stretch>
                  <a:fillRect l="-3323" t="-5263" r="-3323" b="-112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6FEB583-79CE-4170-94CF-777A46432792}"/>
                  </a:ext>
                </a:extLst>
              </p:cNvPr>
              <p:cNvSpPr txBox="1"/>
              <p:nvPr/>
            </p:nvSpPr>
            <p:spPr>
              <a:xfrm>
                <a:off x="865871" y="1073843"/>
                <a:ext cx="6264696" cy="4444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证明：</a:t>
                </a:r>
                <a:r>
                  <a:rPr lang="zh-CN" altLang="en-US" sz="2000" dirty="0"/>
                  <a:t>① 令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zh-CN" altLang="en-US" sz="2000" dirty="0"/>
                  <a:t> 只需证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⊙</m:t>
                        </m:r>
                      </m:e>
                    </m:d>
                  </m:oMath>
                </a14:m>
                <a:r>
                  <a:rPr lang="zh-CN" altLang="en-US" sz="2000" dirty="0"/>
                  <a:t>是一个交换群。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6FEB583-79CE-4170-94CF-777A46432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71" y="1073843"/>
                <a:ext cx="6264696" cy="444417"/>
              </a:xfrm>
              <a:prstGeom prst="rect">
                <a:avLst/>
              </a:prstGeom>
              <a:blipFill>
                <a:blip r:embed="rId3"/>
                <a:stretch>
                  <a:fillRect l="-3016" t="-6849" r="-3016" b="-150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C24DFC1-6CFE-4138-AA44-3DE0146D9D74}"/>
                  </a:ext>
                </a:extLst>
              </p:cNvPr>
              <p:cNvSpPr txBox="1"/>
              <p:nvPr/>
            </p:nvSpPr>
            <p:spPr>
              <a:xfrm>
                <a:off x="1089045" y="1573061"/>
                <a:ext cx="8784976" cy="4237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000" dirty="0"/>
                  <a:t>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sz="2000" dirty="0"/>
                  <a:t>中的任意两个元素。因为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000" dirty="0"/>
                  <a:t>且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000" dirty="0"/>
                  <a:t>为素数，可得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</m:t>
                    </m:r>
                  </m:oMath>
                </a14:m>
                <a:r>
                  <a:rPr lang="zh-CN" altLang="en-US" sz="2000" dirty="0"/>
                  <a:t>，于是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C24DFC1-6CFE-4138-AA44-3DE0146D9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45" y="1573061"/>
                <a:ext cx="8784976" cy="423770"/>
              </a:xfrm>
              <a:prstGeom prst="rect">
                <a:avLst/>
              </a:prstGeom>
              <a:blipFill>
                <a:blip r:embed="rId4"/>
                <a:stretch>
                  <a:fillRect t="-11429" r="-69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690ED2E-2B1D-4D63-9B56-DE794062A54C}"/>
                  </a:ext>
                </a:extLst>
              </p:cNvPr>
              <p:cNvSpPr txBox="1"/>
              <p:nvPr/>
            </p:nvSpPr>
            <p:spPr>
              <a:xfrm>
                <a:off x="4006180" y="2012713"/>
                <a:ext cx="2329356" cy="3314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𝑎𝑏</m:t>
                              </m:r>
                            </m:e>
                          </m:d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690ED2E-2B1D-4D63-9B56-DE794062A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180" y="2012713"/>
                <a:ext cx="2329356" cy="331437"/>
              </a:xfrm>
              <a:prstGeom prst="rect">
                <a:avLst/>
              </a:prstGeom>
              <a:blipFill>
                <a:blip r:embed="rId5"/>
                <a:stretch>
                  <a:fillRect l="-2094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C461226-F96C-48C0-93DA-15E4EE0C0744}"/>
                  </a:ext>
                </a:extLst>
              </p:cNvPr>
              <p:cNvSpPr txBox="1"/>
              <p:nvPr/>
            </p:nvSpPr>
            <p:spPr>
              <a:xfrm>
                <a:off x="621804" y="2358957"/>
                <a:ext cx="8008810" cy="4237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因此，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</m:oMath>
                </a14:m>
                <a:r>
                  <a:rPr lang="zh-CN" altLang="en-US" sz="2000" dirty="0"/>
                  <a:t>是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sz="2000" dirty="0"/>
                  <a:t>封闭的</a:t>
                </a:r>
                <a:r>
                  <a:rPr lang="en-US" altLang="zh-CN" sz="2000" dirty="0"/>
                  <a:t>2</a:t>
                </a:r>
                <a:r>
                  <a:rPr lang="zh-CN" altLang="en-US" sz="2000" dirty="0"/>
                  <a:t>元运算，显然运算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</m:oMath>
                </a14:m>
                <a:r>
                  <a:rPr lang="zh-CN" altLang="en-US" sz="2000" dirty="0"/>
                  <a:t>也满足结合律和交换律。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C461226-F96C-48C0-93DA-15E4EE0C0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04" y="2358957"/>
                <a:ext cx="8008810" cy="423770"/>
              </a:xfrm>
              <a:prstGeom prst="rect">
                <a:avLst/>
              </a:prstGeom>
              <a:blipFill>
                <a:blip r:embed="rId6"/>
                <a:stretch>
                  <a:fillRect t="-11594" b="-188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3A12FC9-EDEA-47E6-AA06-F31C137A3666}"/>
                  </a:ext>
                </a:extLst>
              </p:cNvPr>
              <p:cNvSpPr txBox="1"/>
              <p:nvPr/>
            </p:nvSpPr>
            <p:spPr>
              <a:xfrm>
                <a:off x="1089045" y="2797534"/>
                <a:ext cx="3744416" cy="4237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下证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sz="2000" dirty="0"/>
                  <a:t>是运算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</m:oMath>
                </a14:m>
                <a:r>
                  <a:rPr lang="zh-CN" altLang="en-US" sz="2000" dirty="0"/>
                  <a:t>的单位元。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3A12FC9-EDEA-47E6-AA06-F31C137A3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45" y="2797534"/>
                <a:ext cx="3744416" cy="423770"/>
              </a:xfrm>
              <a:prstGeom prst="rect">
                <a:avLst/>
              </a:prstGeom>
              <a:blipFill>
                <a:blip r:embed="rId7"/>
                <a:stretch>
                  <a:fillRect l="-977" t="-11594" r="-1466" b="-159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524256B-73B4-4B6D-AC13-CA9A73A9B806}"/>
                  </a:ext>
                </a:extLst>
              </p:cNvPr>
              <p:cNvSpPr txBox="1"/>
              <p:nvPr/>
            </p:nvSpPr>
            <p:spPr>
              <a:xfrm>
                <a:off x="865871" y="3269512"/>
                <a:ext cx="10457082" cy="22554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sz="2000" dirty="0"/>
                  <a:t>       显然，对任意的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sz="2000" dirty="0"/>
                  <a:t>，有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000" i="1" dirty="0"/>
                  <a:t>. 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000" dirty="0"/>
                  <a:t>       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sz="2000" dirty="0"/>
                  <a:t>满足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000" dirty="0"/>
                  <a:t>，则有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𝑎𝑐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𝑏𝑐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000" dirty="0"/>
                  <a:t>，从而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sz="2000" dirty="0"/>
                  <a:t>. </a:t>
                </a:r>
                <a:r>
                  <a:rPr lang="zh-CN" altLang="en-US" sz="2000" dirty="0"/>
                  <a:t>因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000" dirty="0"/>
                  <a:t>为素数且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000" dirty="0"/>
                  <a:t>，故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. </a:t>
                </a:r>
                <a:r>
                  <a:rPr lang="zh-CN" altLang="en-US" sz="2000" dirty="0"/>
                  <a:t>于是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000" dirty="0"/>
                  <a:t>. </a:t>
                </a:r>
                <a:r>
                  <a:rPr lang="zh-CN" altLang="en-US" sz="2000" dirty="0"/>
                  <a:t>因此对任意的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sz="2000" dirty="0"/>
                  <a:t>，集合</a:t>
                </a:r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000" i="1" dirty="0"/>
              </a:p>
              <a:p>
                <a:pPr>
                  <a:spcAft>
                    <a:spcPts val="600"/>
                  </a:spcAft>
                </a:pPr>
                <a:r>
                  <a:rPr lang="zh-CN" altLang="en-US" sz="2000" dirty="0"/>
                  <a:t>均等于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sz="2000" dirty="0"/>
                  <a:t>. </a:t>
                </a:r>
                <a:r>
                  <a:rPr lang="zh-CN" altLang="en-US" sz="2000" dirty="0"/>
                  <a:t>特别，存在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sz="2000" dirty="0"/>
                  <a:t>使得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/>
                  <a:t>，即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000" dirty="0"/>
                  <a:t>的逆元存在。因此，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sz="2000" dirty="0"/>
                  <a:t>是运算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</m:oMath>
                </a14:m>
                <a:r>
                  <a:rPr lang="zh-CN" altLang="en-US" sz="2000" dirty="0"/>
                  <a:t>的单位元。因此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⊙</m:t>
                        </m:r>
                      </m:e>
                    </m:d>
                  </m:oMath>
                </a14:m>
                <a:r>
                  <a:rPr lang="zh-CN" altLang="en-US" sz="2000" dirty="0"/>
                  <a:t>是一个交换群。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524256B-73B4-4B6D-AC13-CA9A73A9B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71" y="3269512"/>
                <a:ext cx="10457082" cy="2255489"/>
              </a:xfrm>
              <a:prstGeom prst="rect">
                <a:avLst/>
              </a:prstGeom>
              <a:blipFill>
                <a:blip r:embed="rId8"/>
                <a:stretch>
                  <a:fillRect l="-1808" t="-1622" r="-1866" b="-24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8C80CBD-B075-415F-B2E7-305D2396D9DB}"/>
                  </a:ext>
                </a:extLst>
              </p:cNvPr>
              <p:cNvSpPr txBox="1"/>
              <p:nvPr/>
            </p:nvSpPr>
            <p:spPr>
              <a:xfrm>
                <a:off x="621804" y="5657843"/>
                <a:ext cx="10718035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② 因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000" dirty="0"/>
                  <a:t>不是素数，故存在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zh-CN" altLang="en-US" sz="2000" dirty="0"/>
                  <a:t>使得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dirty="0"/>
                  <a:t>于是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0∉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000" dirty="0"/>
                  <a:t>. </a:t>
                </a:r>
                <a:r>
                  <a:rPr lang="zh-CN" altLang="en-US" sz="2000" dirty="0"/>
                  <a:t>因此运算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</m:oMath>
                </a14:m>
                <a:r>
                  <a:rPr lang="zh-CN" altLang="en-US" sz="2000" dirty="0"/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zh-CN" altLang="en-US" sz="2000" dirty="0"/>
                  <a:t>不封闭。因此，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000" dirty="0"/>
                  <a:t>不是域。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8C80CBD-B075-415F-B2E7-305D2396D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04" y="5657843"/>
                <a:ext cx="10718035" cy="707886"/>
              </a:xfrm>
              <a:prstGeom prst="rect">
                <a:avLst/>
              </a:prstGeom>
              <a:blipFill>
                <a:blip r:embed="rId9"/>
                <a:stretch>
                  <a:fillRect t="-6034" b="-137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1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E992D75-FA65-444E-BF25-F892A27B89A2}"/>
                  </a:ext>
                </a:extLst>
              </p:cNvPr>
              <p:cNvSpPr txBox="1"/>
              <p:nvPr/>
            </p:nvSpPr>
            <p:spPr>
              <a:xfrm>
                <a:off x="1413892" y="620688"/>
                <a:ext cx="864096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称域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,+,∙</m:t>
                        </m:r>
                      </m:e>
                    </m:d>
                  </m:oMath>
                </a14:m>
                <a:r>
                  <a:rPr lang="zh-CN" altLang="en-US" sz="2000" dirty="0"/>
                  <a:t>和域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⊕,⊙</m:t>
                        </m:r>
                      </m:e>
                    </m:d>
                  </m:oMath>
                </a14:m>
                <a:r>
                  <a:rPr lang="zh-CN" altLang="en-US" sz="2000" dirty="0"/>
                  <a:t>是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同构</a:t>
                </a:r>
                <a:r>
                  <a:rPr lang="zh-CN" altLang="en-US" sz="2000" dirty="0"/>
                  <a:t>的，如果存在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sz="2000" dirty="0"/>
                  <a:t>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000" dirty="0"/>
                  <a:t>的一一到上映射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000" dirty="0"/>
                  <a:t>使得：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E992D75-FA65-444E-BF25-F892A27B8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892" y="620688"/>
                <a:ext cx="8640960" cy="400110"/>
              </a:xfrm>
              <a:prstGeom prst="rect">
                <a:avLst/>
              </a:prstGeom>
              <a:blipFill>
                <a:blip r:embed="rId2"/>
                <a:stretch>
                  <a:fillRect l="-635" t="-10769" r="-847" b="-246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F2EAEA3-9FF8-4B14-8EB1-B7907005374A}"/>
                  </a:ext>
                </a:extLst>
              </p:cNvPr>
              <p:cNvSpPr txBox="1"/>
              <p:nvPr/>
            </p:nvSpPr>
            <p:spPr>
              <a:xfrm>
                <a:off x="4078188" y="1101070"/>
                <a:ext cx="2802754" cy="6924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F2EAEA3-9FF8-4B14-8EB1-B79070053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188" y="1101070"/>
                <a:ext cx="2802754" cy="692497"/>
              </a:xfrm>
              <a:prstGeom prst="rect">
                <a:avLst/>
              </a:prstGeom>
              <a:blipFill>
                <a:blip r:embed="rId3"/>
                <a:stretch>
                  <a:fillRect l="-1522" b="-168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3E99D82-3B82-4B10-89E9-BA8635DF79C0}"/>
              </a:ext>
            </a:extLst>
          </p:cNvPr>
          <p:cNvSpPr txBox="1"/>
          <p:nvPr/>
        </p:nvSpPr>
        <p:spPr>
          <a:xfrm>
            <a:off x="10342884" y="1216849"/>
            <a:ext cx="1074563" cy="4001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</a:rPr>
              <a:t>保运算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049243-E068-4481-9331-332993C44168}"/>
                  </a:ext>
                </a:extLst>
              </p:cNvPr>
              <p:cNvSpPr txBox="1"/>
              <p:nvPr/>
            </p:nvSpPr>
            <p:spPr>
              <a:xfrm>
                <a:off x="727037" y="2400137"/>
                <a:ext cx="9505056" cy="33893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sz="2000" b="1" dirty="0"/>
                  <a:t>定理</a:t>
                </a:r>
                <a:r>
                  <a:rPr lang="en-US" altLang="zh-CN" sz="2000" b="1" dirty="0"/>
                  <a:t>6.6: </a:t>
                </a:r>
                <a:r>
                  <a:rPr lang="en-US" altLang="zh-CN" sz="2000" dirty="0"/>
                  <a:t> ①  </a:t>
                </a:r>
                <a:r>
                  <a:rPr lang="zh-CN" altLang="en-US" sz="2000" dirty="0"/>
                  <a:t>若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,+,∙</m:t>
                        </m:r>
                      </m:e>
                    </m:d>
                  </m:oMath>
                </a14:m>
                <a:r>
                  <a:rPr lang="zh-CN" altLang="en-US" sz="2000" dirty="0"/>
                  <a:t>是一个有限域，则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sz="2000" dirty="0"/>
                  <a:t>中的元素个数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sz="2000" dirty="0"/>
                  <a:t>是一个素数的幂。</a:t>
                </a:r>
                <a:endParaRPr lang="en-US" altLang="zh-CN" sz="2000" dirty="0"/>
              </a:p>
              <a:p>
                <a:pPr>
                  <a:spcAft>
                    <a:spcPts val="600"/>
                  </a:spcAft>
                </a:pPr>
                <a:r>
                  <a:rPr lang="zh-CN" altLang="zh-CN" sz="2000" dirty="0"/>
                  <a:t>②</a:t>
                </a:r>
                <a:r>
                  <a:rPr lang="en-US" altLang="zh-CN" sz="2000" dirty="0"/>
                  <a:t>  </a:t>
                </a:r>
                <a:r>
                  <a:rPr lang="zh-CN" altLang="en-US" sz="20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/>
                  <a:t>为某素数的幂，则存在一个元素个数为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/>
                  <a:t>的有限域。</a:t>
                </a:r>
                <a:endParaRPr lang="en-US" altLang="zh-CN" sz="2000" dirty="0"/>
              </a:p>
              <a:p>
                <a:pPr>
                  <a:spcAft>
                    <a:spcPts val="600"/>
                  </a:spcAft>
                </a:pPr>
                <a:r>
                  <a:rPr lang="zh-CN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③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/>
                  <a:t>为某素数的幂，则所有元素个数为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/>
                  <a:t>的有限域都是同构的。</a:t>
                </a:r>
                <a:endParaRPr lang="en-US" altLang="zh-CN" sz="2000" dirty="0"/>
              </a:p>
              <a:p>
                <a:pPr>
                  <a:spcAft>
                    <a:spcPts val="600"/>
                  </a:spcAft>
                </a:pP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④ </a:t>
                </a:r>
                <a:r>
                  <a:rPr lang="zh-CN" altLang="en-US" sz="2000" dirty="0"/>
                  <a:t>在同构的意义下，元素个数为素数幂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/>
                  <a:t>的有限域是存在唯一的，记为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𝐺𝐹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/>
              </a:p>
              <a:p>
                <a:pPr>
                  <a:spcAft>
                    <a:spcPts val="600"/>
                  </a:spcAft>
                </a:pP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⑤ 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000" dirty="0"/>
                  <a:t>为素数，则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2000" dirty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⑥ 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𝑞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𝑝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000" dirty="0"/>
                  <a:t>为素数，则对任意的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∖{0}</m:t>
                    </m:r>
                  </m:oMath>
                </a14:m>
                <a:r>
                  <a:rPr lang="zh-CN" altLang="en-US" sz="2000" dirty="0"/>
                  <a:t>有</a:t>
                </a:r>
                <a:endParaRPr lang="en-US" altLang="zh-CN" sz="20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⊕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⊕⋯⊕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groupChr>
                            </m:e>
                            <m:li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0⟺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altLang="zh-CN" sz="2000" b="0" dirty="0"/>
                  <a:t>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000" dirty="0"/>
                  <a:t>称为有限域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zh-CN" altLang="en-US" sz="2000" dirty="0"/>
                  <a:t>的特征。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049243-E068-4481-9331-332993C44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37" y="2400137"/>
                <a:ext cx="9505056" cy="3389326"/>
              </a:xfrm>
              <a:prstGeom prst="rect">
                <a:avLst/>
              </a:prstGeom>
              <a:blipFill>
                <a:blip r:embed="rId4"/>
                <a:stretch>
                  <a:fillRect t="-1259" b="-17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90693CD6-236B-40F6-9667-D0ED70FCC4E8}"/>
              </a:ext>
            </a:extLst>
          </p:cNvPr>
          <p:cNvSpPr txBox="1"/>
          <p:nvPr/>
        </p:nvSpPr>
        <p:spPr>
          <a:xfrm>
            <a:off x="727037" y="1896797"/>
            <a:ext cx="619268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同构的域除了记号不一样以外，本质上是相同的。</a:t>
            </a:r>
          </a:p>
        </p:txBody>
      </p:sp>
    </p:spTree>
    <p:extLst>
      <p:ext uri="{BB962C8B-B14F-4D97-AF65-F5344CB8AC3E}">
        <p14:creationId xmlns:p14="http://schemas.microsoft.com/office/powerpoint/2010/main" val="412448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1639F6-0D94-47AC-80DB-29A6478C12E9}"/>
              </a:ext>
            </a:extLst>
          </p:cNvPr>
          <p:cNvSpPr txBox="1"/>
          <p:nvPr/>
        </p:nvSpPr>
        <p:spPr>
          <a:xfrm>
            <a:off x="1197868" y="579457"/>
            <a:ext cx="324036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CN" sz="2000" b="1" dirty="0"/>
              <a:t>§6.3.2</a:t>
            </a:r>
            <a:r>
              <a:rPr lang="en-US" altLang="zh-CN" sz="2000" dirty="0"/>
              <a:t> </a:t>
            </a:r>
            <a:r>
              <a:rPr lang="zh-CN" altLang="en-US" sz="2000" b="1" dirty="0"/>
              <a:t>线性分组码的定义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53BA604-DAF7-40AD-A8DC-173490A70582}"/>
                  </a:ext>
                </a:extLst>
              </p:cNvPr>
              <p:cNvSpPr txBox="1"/>
              <p:nvPr/>
            </p:nvSpPr>
            <p:spPr>
              <a:xfrm>
                <a:off x="729816" y="1124744"/>
                <a:ext cx="10729192" cy="1039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       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zh-CN" altLang="en-US" sz="2000" dirty="0"/>
                  <a:t>为一个有限域，其中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/>
                  <a:t>为素数幂。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中的线性子空间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称为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</a:rPr>
                  <a:t>元线性分组码</a:t>
                </a:r>
                <a:r>
                  <a:rPr lang="zh-CN" altLang="en-US" sz="2000" dirty="0"/>
                  <a:t>，</a:t>
                </a:r>
                <a14:m>
                  <m:oMath xmlns:m="http://schemas.openxmlformats.org/officeDocument/2006/math">
                    <m:r>
                      <a:rPr lang="zh-CN" altLang="en-US" sz="2000" b="0" i="1" dirty="0">
                        <a:latin typeface="Cambria Math" panose="02040503050406030204" pitchFamily="18" charset="0"/>
                      </a:rPr>
                      <m:t>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的维数为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/>
                  <a:t>，亦称之为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</a:rPr>
                  <a:t>元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</a:rPr>
                  <a:t>线性分组码</a:t>
                </a:r>
                <a:r>
                  <a:rPr lang="zh-CN" altLang="en-US" sz="2000" dirty="0"/>
                  <a:t>，若进一步还知道分组码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的最小汉明距离为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000" dirty="0"/>
                  <a:t>，则又称之为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</a:rPr>
                  <a:t>元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</a:rPr>
                  <a:t>线性分组码</a:t>
                </a:r>
                <a:r>
                  <a:rPr lang="zh-CN" altLang="en-US" sz="2000" dirty="0"/>
                  <a:t>。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53BA604-DAF7-40AD-A8DC-173490A70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16" y="1124744"/>
                <a:ext cx="10729192" cy="1039323"/>
              </a:xfrm>
              <a:prstGeom prst="rect">
                <a:avLst/>
              </a:prstGeom>
              <a:blipFill>
                <a:blip r:embed="rId2"/>
                <a:stretch>
                  <a:fillRect l="-568" t="-4706" r="-625" b="-88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9552272-B512-4E3E-8C91-37E4C67A6BFF}"/>
                  </a:ext>
                </a:extLst>
              </p:cNvPr>
              <p:cNvSpPr txBox="1"/>
              <p:nvPr/>
            </p:nvSpPr>
            <p:spPr>
              <a:xfrm>
                <a:off x="696246" y="2150605"/>
                <a:ext cx="8206477" cy="7788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定理</a:t>
                </a:r>
                <a:r>
                  <a:rPr lang="en-US" altLang="zh-CN" sz="2000" b="1" dirty="0"/>
                  <a:t>6.7:</a:t>
                </a:r>
                <a:r>
                  <a:rPr lang="en-US" altLang="zh-CN" sz="2000" dirty="0"/>
                  <a:t> </a:t>
                </a:r>
                <a:r>
                  <a:rPr lang="zh-CN" altLang="en-US" sz="2000" dirty="0"/>
                  <a:t>分组码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是线性码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⟺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对任意的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有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     </m:t>
                            </m:r>
                          </m:e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对任意的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和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有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</m:e>
                        </m:eqArr>
                      </m:e>
                    </m:d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9552272-B512-4E3E-8C91-37E4C67A6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46" y="2150605"/>
                <a:ext cx="8206477" cy="778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26506A9-64CA-4A19-AD45-2F93C51B152F}"/>
                  </a:ext>
                </a:extLst>
              </p:cNvPr>
              <p:cNvSpPr txBox="1"/>
              <p:nvPr/>
            </p:nvSpPr>
            <p:spPr>
              <a:xfrm>
                <a:off x="652020" y="2959656"/>
                <a:ext cx="863949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/>
                  <a:t>，则分组码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是线性码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⟺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对任意的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皆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有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000" dirty="0"/>
                  <a:t>.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26506A9-64CA-4A19-AD45-2F93C51B1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20" y="2959656"/>
                <a:ext cx="8639498" cy="400110"/>
              </a:xfrm>
              <a:prstGeom prst="rect">
                <a:avLst/>
              </a:prstGeom>
              <a:blipFill>
                <a:blip r:embed="rId4"/>
                <a:stretch>
                  <a:fillRect t="-12308" b="-2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4AF567D-97AA-4F7F-A350-C0B9A713EDF6}"/>
                  </a:ext>
                </a:extLst>
              </p:cNvPr>
              <p:cNvSpPr txBox="1"/>
              <p:nvPr/>
            </p:nvSpPr>
            <p:spPr>
              <a:xfrm>
                <a:off x="729816" y="3392155"/>
                <a:ext cx="10117124" cy="11695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sz="2000" b="1" dirty="0"/>
                  <a:t>例</a:t>
                </a:r>
                <a:r>
                  <a:rPr lang="en-US" altLang="zh-CN" sz="2000" b="1" dirty="0"/>
                  <a:t>6.8: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={000,011,101,110}</m:t>
                    </m:r>
                  </m:oMath>
                </a14:m>
                <a:r>
                  <a:rPr lang="zh-CN" altLang="en-US" sz="2000" dirty="0"/>
                  <a:t>是一个</a:t>
                </a:r>
                <a:r>
                  <a:rPr lang="en-US" altLang="zh-CN" sz="2000" dirty="0"/>
                  <a:t>2</a:t>
                </a:r>
                <a:r>
                  <a:rPr lang="zh-CN" altLang="en-US" sz="2000" dirty="0"/>
                  <a:t>元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[3,2,2]</m:t>
                    </m:r>
                  </m:oMath>
                </a14:m>
                <a:r>
                  <a:rPr lang="zh-CN" altLang="en-US" sz="2000" dirty="0"/>
                  <a:t>线性分组码。</a:t>
                </a:r>
                <a:endParaRPr lang="en-US" altLang="zh-CN" sz="2000" dirty="0"/>
              </a:p>
              <a:p>
                <a:pPr>
                  <a:spcAft>
                    <a:spcPts val="600"/>
                  </a:spcAft>
                </a:pPr>
                <a:r>
                  <a:rPr lang="en-US" altLang="zh-CN" sz="2000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={00000,01101,10110,11111}</m:t>
                    </m:r>
                  </m:oMath>
                </a14:m>
                <a:r>
                  <a:rPr lang="zh-CN" altLang="en-US" sz="2000" dirty="0"/>
                  <a:t>是一个</a:t>
                </a:r>
                <a:r>
                  <a:rPr lang="en-US" altLang="zh-CN" sz="2000" dirty="0"/>
                  <a:t>2</a:t>
                </a:r>
                <a:r>
                  <a:rPr lang="zh-CN" altLang="en-US" sz="2000" dirty="0"/>
                  <a:t>元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5,4,2</m:t>
                        </m:r>
                      </m:e>
                    </m:d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分组码</m:t>
                    </m:r>
                  </m:oMath>
                </a14:m>
                <a:r>
                  <a:rPr lang="zh-CN" altLang="en-US" sz="2000" dirty="0"/>
                  <a:t>，但不是线性码，因为</a:t>
                </a:r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01101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10110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11011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4AF567D-97AA-4F7F-A350-C0B9A713E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16" y="3392155"/>
                <a:ext cx="10117124" cy="1169551"/>
              </a:xfrm>
              <a:prstGeom prst="rect">
                <a:avLst/>
              </a:prstGeom>
              <a:blipFill>
                <a:blip r:embed="rId5"/>
                <a:stretch>
                  <a:fillRect t="-3125" b="-15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71E8BB2-41E1-417D-89AD-D34F1263383E}"/>
                  </a:ext>
                </a:extLst>
              </p:cNvPr>
              <p:cNvSpPr txBox="1"/>
              <p:nvPr/>
            </p:nvSpPr>
            <p:spPr>
              <a:xfrm>
                <a:off x="696246" y="4630437"/>
                <a:ext cx="7023638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sz="2000" dirty="0"/>
                  <a:t>称向量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中非零分量的个数为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000" dirty="0"/>
                  <a:t>的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汉明重量</a:t>
                </a:r>
                <a:r>
                  <a:rPr lang="zh-CN" altLang="en-US" sz="2000" dirty="0"/>
                  <a:t>，记为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. </a:t>
                </a:r>
              </a:p>
              <a:p>
                <a:r>
                  <a:rPr lang="zh-CN" altLang="en-US" sz="2000" dirty="0"/>
                  <a:t>线性分组码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</a:rPr>
                  <a:t>的最小汉明重量</a:t>
                </a:r>
                <a:r>
                  <a:rPr lang="zh-CN" altLang="en-US" sz="2000" dirty="0"/>
                  <a:t>定义为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71E8BB2-41E1-417D-89AD-D34F12633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46" y="4630437"/>
                <a:ext cx="7023638" cy="784830"/>
              </a:xfrm>
              <a:prstGeom prst="rect">
                <a:avLst/>
              </a:prstGeom>
              <a:blipFill>
                <a:blip r:embed="rId6"/>
                <a:stretch>
                  <a:fillRect l="-174" t="-5469" r="-1215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63B2AB9-F481-420F-876B-F0DA24DFB49B}"/>
                  </a:ext>
                </a:extLst>
              </p:cNvPr>
              <p:cNvSpPr txBox="1"/>
              <p:nvPr/>
            </p:nvSpPr>
            <p:spPr>
              <a:xfrm>
                <a:off x="4251808" y="5381936"/>
                <a:ext cx="2664296" cy="4241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m:rPr>
                          <m:nor/>
                        </m:rPr>
                        <a:rPr lang="en-US" altLang="zh-CN" sz="2000" dirty="0"/>
                        <m:t>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63B2AB9-F481-420F-876B-F0DA24DFB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808" y="5381936"/>
                <a:ext cx="2664296" cy="424155"/>
              </a:xfrm>
              <a:prstGeom prst="rect">
                <a:avLst/>
              </a:prstGeom>
              <a:blipFill>
                <a:blip r:embed="rId7"/>
                <a:stretch>
                  <a:fillRect b="-101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9ACA39D-BD00-44AA-BAD5-442725D9940F}"/>
                  </a:ext>
                </a:extLst>
              </p:cNvPr>
              <p:cNvSpPr txBox="1"/>
              <p:nvPr/>
            </p:nvSpPr>
            <p:spPr>
              <a:xfrm>
                <a:off x="696247" y="5909210"/>
                <a:ext cx="612068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显然，对任意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，有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.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9ACA39D-BD00-44AA-BAD5-442725D99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47" y="5909210"/>
                <a:ext cx="6120680" cy="400110"/>
              </a:xfrm>
              <a:prstGeom prst="rect">
                <a:avLst/>
              </a:prstGeom>
              <a:blipFill>
                <a:blip r:embed="rId8"/>
                <a:stretch>
                  <a:fillRect t="-10606" r="-1394" b="-2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AABEDADE-44C4-45E6-A45E-55EA45E39163}"/>
              </a:ext>
            </a:extLst>
          </p:cNvPr>
          <p:cNvSpPr txBox="1"/>
          <p:nvPr/>
        </p:nvSpPr>
        <p:spPr>
          <a:xfrm>
            <a:off x="9294742" y="2300316"/>
            <a:ext cx="432048" cy="4001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sz="2000" dirty="0"/>
              <a:t>□</a:t>
            </a:r>
          </a:p>
        </p:txBody>
      </p:sp>
    </p:spTree>
    <p:extLst>
      <p:ext uri="{BB962C8B-B14F-4D97-AF65-F5344CB8AC3E}">
        <p14:creationId xmlns:p14="http://schemas.microsoft.com/office/powerpoint/2010/main" val="243627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258683-5EFA-42FB-91A2-BF7596F06C92}"/>
                  </a:ext>
                </a:extLst>
              </p:cNvPr>
              <p:cNvSpPr txBox="1"/>
              <p:nvPr/>
            </p:nvSpPr>
            <p:spPr>
              <a:xfrm>
                <a:off x="1190049" y="555485"/>
                <a:ext cx="5172060" cy="11695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sz="2000" b="1" dirty="0"/>
                  <a:t>定理</a:t>
                </a:r>
                <a:r>
                  <a:rPr lang="en-US" altLang="zh-CN" sz="2000" b="1" dirty="0"/>
                  <a:t>6.9:</a:t>
                </a:r>
                <a:r>
                  <a:rPr lang="en-US" altLang="zh-CN" sz="2000" dirty="0"/>
                  <a:t> </a:t>
                </a:r>
                <a:r>
                  <a:rPr lang="zh-CN" altLang="en-US" sz="20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为一个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/>
                  <a:t>元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/>
                  <a:t>线性分组码，则</a:t>
                </a:r>
                <a:endParaRPr lang="en-US" altLang="zh-CN" sz="2000" dirty="0"/>
              </a:p>
              <a:p>
                <a:pPr marL="800100" lvl="1" indent="-342900">
                  <a:spcAft>
                    <a:spcPts val="600"/>
                  </a:spcAft>
                  <a:buFont typeface="+mj-ea"/>
                  <a:buAutoNum type="circleNumDbPlain"/>
                </a:pP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包含全零码字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2000" b="1" dirty="0"/>
                  <a:t>.</a:t>
                </a:r>
              </a:p>
              <a:p>
                <a:pPr marL="800100" lvl="1" indent="-342900">
                  <a:buFont typeface="+mj-ea"/>
                  <a:buAutoNum type="circleNumDbPlain"/>
                </a:pPr>
                <a:r>
                  <a:rPr lang="zh-CN" altLang="en-US" sz="20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zh-CN" altLang="en-US" sz="2000" dirty="0"/>
                  <a:t>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.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258683-5EFA-42FB-91A2-BF7596F06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049" y="555485"/>
                <a:ext cx="5172060" cy="1169551"/>
              </a:xfrm>
              <a:prstGeom prst="rect">
                <a:avLst/>
              </a:prstGeom>
              <a:blipFill>
                <a:blip r:embed="rId2"/>
                <a:stretch>
                  <a:fillRect l="-707" t="-3125" r="-1178" b="-88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E22F4A8-5E89-423B-8912-95AC75BBB5D3}"/>
                  </a:ext>
                </a:extLst>
              </p:cNvPr>
              <p:cNvSpPr txBox="1"/>
              <p:nvPr/>
            </p:nvSpPr>
            <p:spPr>
              <a:xfrm>
                <a:off x="621804" y="1844824"/>
                <a:ext cx="9505056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证明：</a:t>
                </a:r>
                <a:r>
                  <a:rPr lang="zh-CN" altLang="en-US" sz="2000" dirty="0"/>
                  <a:t>① 显然。</a:t>
                </a:r>
                <a:endParaRPr lang="en-US" altLang="zh-CN" sz="2000" dirty="0"/>
              </a:p>
              <a:p>
                <a:r>
                  <a:rPr lang="en-US" altLang="zh-CN" sz="2000" dirty="0"/>
                  <a:t>           </a:t>
                </a:r>
                <a:r>
                  <a:rPr lang="zh-CN" altLang="zh-CN" sz="2000" dirty="0"/>
                  <a:t>②</a:t>
                </a:r>
                <a:r>
                  <a:rPr lang="en-US" altLang="zh-CN" sz="2000" dirty="0"/>
                  <a:t> </a:t>
                </a:r>
                <a:r>
                  <a:rPr lang="zh-CN" altLang="en-US" sz="20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&gt;0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zh-CN" altLang="en-US" sz="2000" dirty="0"/>
                  <a:t> 因为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是线性码，故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zh-CN" altLang="en-US" sz="2000" dirty="0"/>
                  <a:t> 于是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E22F4A8-5E89-423B-8912-95AC75BBB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04" y="1844824"/>
                <a:ext cx="9505056" cy="707886"/>
              </a:xfrm>
              <a:prstGeom prst="rect">
                <a:avLst/>
              </a:prstGeom>
              <a:blipFill>
                <a:blip r:embed="rId3"/>
                <a:stretch>
                  <a:fillRect t="-6034" b="-129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A498AB7-E734-446B-BC0C-69CFDD7A93A5}"/>
                  </a:ext>
                </a:extLst>
              </p:cNvPr>
              <p:cNvSpPr txBox="1"/>
              <p:nvPr/>
            </p:nvSpPr>
            <p:spPr>
              <a:xfrm>
                <a:off x="3502124" y="2676933"/>
                <a:ext cx="428412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A498AB7-E734-446B-BC0C-69CFDD7A9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124" y="2676933"/>
                <a:ext cx="4284122" cy="307777"/>
              </a:xfrm>
              <a:prstGeom prst="rect">
                <a:avLst/>
              </a:prstGeom>
              <a:blipFill>
                <a:blip r:embed="rId4"/>
                <a:stretch>
                  <a:fillRect l="-1138" b="-294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2C017A2-40F5-42B2-9A67-17D277605D55}"/>
                  </a:ext>
                </a:extLst>
              </p:cNvPr>
              <p:cNvSpPr txBox="1"/>
              <p:nvPr/>
            </p:nvSpPr>
            <p:spPr>
              <a:xfrm>
                <a:off x="1725435" y="3108933"/>
                <a:ext cx="459599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另一方面，设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zh-CN" altLang="en-US" sz="2000" dirty="0"/>
                  <a:t> 则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2C017A2-40F5-42B2-9A67-17D277605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435" y="3108933"/>
                <a:ext cx="4595996" cy="400110"/>
              </a:xfrm>
              <a:prstGeom prst="rect">
                <a:avLst/>
              </a:prstGeom>
              <a:blipFill>
                <a:blip r:embed="rId5"/>
                <a:stretch>
                  <a:fillRect l="-398" t="-10606" r="-398" b="-227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D5A48BE-D0BE-4622-8F97-55EEDFE32C40}"/>
                  </a:ext>
                </a:extLst>
              </p:cNvPr>
              <p:cNvSpPr txBox="1"/>
              <p:nvPr/>
            </p:nvSpPr>
            <p:spPr>
              <a:xfrm>
                <a:off x="3743216" y="3554807"/>
                <a:ext cx="380193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D5A48BE-D0BE-4622-8F97-55EEDFE32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216" y="3554807"/>
                <a:ext cx="3801938" cy="307777"/>
              </a:xfrm>
              <a:prstGeom prst="rect">
                <a:avLst/>
              </a:prstGeom>
              <a:blipFill>
                <a:blip r:embed="rId6"/>
                <a:stretch>
                  <a:fillRect l="-2083" b="-196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FA6602C-D5C7-4862-A159-256B63880B87}"/>
                  </a:ext>
                </a:extLst>
              </p:cNvPr>
              <p:cNvSpPr txBox="1"/>
              <p:nvPr/>
            </p:nvSpPr>
            <p:spPr>
              <a:xfrm>
                <a:off x="1732433" y="3965005"/>
                <a:ext cx="256877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因此，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FA6602C-D5C7-4862-A159-256B63880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433" y="3965005"/>
                <a:ext cx="2568777" cy="400110"/>
              </a:xfrm>
              <a:prstGeom prst="rect">
                <a:avLst/>
              </a:prstGeom>
              <a:blipFill>
                <a:blip r:embed="rId7"/>
                <a:stretch>
                  <a:fillRect t="-10606" b="-242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37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0CCDDD-C511-47AC-9673-93DFBD7FDCF3}"/>
              </a:ext>
            </a:extLst>
          </p:cNvPr>
          <p:cNvSpPr txBox="1"/>
          <p:nvPr/>
        </p:nvSpPr>
        <p:spPr>
          <a:xfrm>
            <a:off x="1197868" y="579457"/>
            <a:ext cx="367240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CN" sz="2000" b="1" dirty="0"/>
              <a:t>§6.3.3</a:t>
            </a:r>
            <a:r>
              <a:rPr lang="en-US" altLang="zh-CN" sz="2000" dirty="0"/>
              <a:t> </a:t>
            </a:r>
            <a:r>
              <a:rPr lang="zh-CN" altLang="en-US" sz="2000" b="1" dirty="0"/>
              <a:t>线性分组码的生成矩阵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985702-D75C-49A5-9F20-EC05C180D55B}"/>
                  </a:ext>
                </a:extLst>
              </p:cNvPr>
              <p:cNvSpPr txBox="1"/>
              <p:nvPr/>
            </p:nvSpPr>
            <p:spPr>
              <a:xfrm>
                <a:off x="909836" y="1135876"/>
                <a:ext cx="8208912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定义</a:t>
                </a:r>
                <a:r>
                  <a:rPr lang="en-US" altLang="zh-CN" sz="2000" b="1" dirty="0"/>
                  <a:t>6.10: </a:t>
                </a:r>
                <a:r>
                  <a:rPr lang="zh-CN" altLang="en-US" sz="2000" dirty="0"/>
                  <a:t>以线性码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的一组基为行向量的矩阵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2000" dirty="0"/>
                  <a:t>称为是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的一个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生成矩阵</a:t>
                </a:r>
                <a:r>
                  <a:rPr lang="zh-CN" altLang="en-US" sz="2000" dirty="0"/>
                  <a:t>。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985702-D75C-49A5-9F20-EC05C180D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36" y="1135876"/>
                <a:ext cx="8208912" cy="400110"/>
              </a:xfrm>
              <a:prstGeom prst="rect">
                <a:avLst/>
              </a:prstGeom>
              <a:blipFill>
                <a:blip r:embed="rId2"/>
                <a:stretch>
                  <a:fillRect l="-2301" t="-10606" r="-2227" b="-2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A657416-39E9-418F-917B-3C5A6BE9A423}"/>
                  </a:ext>
                </a:extLst>
              </p:cNvPr>
              <p:cNvSpPr txBox="1"/>
              <p:nvPr/>
            </p:nvSpPr>
            <p:spPr>
              <a:xfrm>
                <a:off x="760647" y="1630632"/>
                <a:ext cx="7494003" cy="60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例</a:t>
                </a:r>
                <a:r>
                  <a:rPr lang="en-US" altLang="zh-CN" sz="2000" b="1" dirty="0"/>
                  <a:t>6.11: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={000,011,101,110}</m:t>
                    </m:r>
                  </m:oMath>
                </a14:m>
                <a:r>
                  <a:rPr lang="zh-CN" altLang="en-US" sz="2000" dirty="0"/>
                  <a:t>的一个生成矩阵为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A657416-39E9-418F-917B-3C5A6BE9A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47" y="1630632"/>
                <a:ext cx="7494003" cy="605550"/>
              </a:xfrm>
              <a:prstGeom prst="rect">
                <a:avLst/>
              </a:prstGeom>
              <a:blipFill>
                <a:blip r:embed="rId3"/>
                <a:stretch>
                  <a:fillRect l="-4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802548B-25BD-41E8-ADD8-6D43BE8A6509}"/>
                  </a:ext>
                </a:extLst>
              </p:cNvPr>
              <p:cNvSpPr txBox="1"/>
              <p:nvPr/>
            </p:nvSpPr>
            <p:spPr>
              <a:xfrm>
                <a:off x="760647" y="2359202"/>
                <a:ext cx="1051834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定理</a:t>
                </a:r>
                <a:r>
                  <a:rPr lang="en-US" altLang="zh-CN" sz="2000" b="1" dirty="0"/>
                  <a:t>6.12: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/>
                  <a:t>元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/>
                  <a:t>线性码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中任一码字皆可表为其生成矩阵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2000" dirty="0"/>
                  <a:t>的行的线性组合，反之亦然，即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802548B-25BD-41E8-ADD8-6D43BE8A6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47" y="2359202"/>
                <a:ext cx="10518341" cy="400110"/>
              </a:xfrm>
              <a:prstGeom prst="rect">
                <a:avLst/>
              </a:prstGeom>
              <a:blipFill>
                <a:blip r:embed="rId4"/>
                <a:stretch>
                  <a:fillRect l="-580" t="-10606" r="-638" b="-257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DE53CD8-6158-462C-BA4B-49D72E84F606}"/>
                  </a:ext>
                </a:extLst>
              </p:cNvPr>
              <p:cNvSpPr txBox="1"/>
              <p:nvPr/>
            </p:nvSpPr>
            <p:spPr>
              <a:xfrm>
                <a:off x="3061408" y="2870502"/>
                <a:ext cx="5556778" cy="9825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 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1≤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DE53CD8-6158-462C-BA4B-49D72E84F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408" y="2870502"/>
                <a:ext cx="5556778" cy="9825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1358ED6-1CD7-4C71-89DD-933EC086092F}"/>
                  </a:ext>
                </a:extLst>
              </p:cNvPr>
              <p:cNvSpPr txBox="1"/>
              <p:nvPr/>
            </p:nvSpPr>
            <p:spPr>
              <a:xfrm>
                <a:off x="760647" y="3952439"/>
                <a:ext cx="5688632" cy="4237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其中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zh-CN" altLang="en-US" sz="200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/>
                  <a:t>为生成矩阵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2000" dirty="0"/>
                  <a:t>的第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000" dirty="0"/>
                  <a:t>行，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1358ED6-1CD7-4C71-89DD-933EC0860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47" y="3952439"/>
                <a:ext cx="5688632" cy="423770"/>
              </a:xfrm>
              <a:prstGeom prst="rect">
                <a:avLst/>
              </a:prstGeom>
              <a:blipFill>
                <a:blip r:embed="rId6"/>
                <a:stretch>
                  <a:fillRect l="-107" t="-11429" b="-1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623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734B201-E6C9-4040-A85B-47893939B5DB}"/>
              </a:ext>
            </a:extLst>
          </p:cNvPr>
          <p:cNvSpPr txBox="1"/>
          <p:nvPr/>
        </p:nvSpPr>
        <p:spPr>
          <a:xfrm>
            <a:off x="1214315" y="420074"/>
            <a:ext cx="468052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CN" sz="2000" b="1" dirty="0"/>
              <a:t>§6.3.4</a:t>
            </a:r>
            <a:r>
              <a:rPr lang="en-US" altLang="zh-CN" sz="2000" dirty="0"/>
              <a:t> </a:t>
            </a:r>
            <a:r>
              <a:rPr lang="zh-CN" altLang="en-US" sz="2000" b="1" dirty="0"/>
              <a:t>线性分组码的对偶码和校验矩阵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2FDDE30-739C-46BC-89FE-9819C9FA460E}"/>
                  </a:ext>
                </a:extLst>
              </p:cNvPr>
              <p:cNvSpPr txBox="1"/>
              <p:nvPr/>
            </p:nvSpPr>
            <p:spPr>
              <a:xfrm>
                <a:off x="1259269" y="805844"/>
                <a:ext cx="10264020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，称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与</m:t>
                    </m:r>
                    <m:r>
                      <a:rPr lang="en-US" altLang="zh-CN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</a:rPr>
                  <a:t>的内积</a:t>
                </a:r>
                <a:r>
                  <a:rPr lang="zh-CN" altLang="en-US" sz="2000" dirty="0"/>
                  <a:t>；</a:t>
                </a:r>
                <a:endParaRPr lang="en-US" altLang="zh-CN" sz="2000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若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000" dirty="0"/>
                  <a:t>，则称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与</m:t>
                    </m:r>
                    <m:r>
                      <a:rPr lang="en-US" altLang="zh-CN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</a:rPr>
                  <a:t>正交</a:t>
                </a:r>
                <a:r>
                  <a:rPr lang="zh-CN" altLang="en-US" sz="2000" dirty="0"/>
                  <a:t>；</a:t>
                </a:r>
                <a:endParaRPr lang="en-US" altLang="zh-CN" sz="2000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𝐶</m:t>
                    </m:r>
                  </m:oMath>
                </a14:m>
                <a:r>
                  <a:rPr lang="zh-CN" altLang="en-US" sz="2000" dirty="0"/>
                  <a:t>为一个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/>
                  <a:t>元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/>
                  <a:t>线性分组码，则称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0, 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</a:rPr>
                  <a:t>的对偶码</a:t>
                </a:r>
                <a:r>
                  <a:rPr lang="zh-CN" altLang="en-US" sz="2000" dirty="0"/>
                  <a:t>，记为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en-US" altLang="zh-CN" sz="2000" dirty="0"/>
                  <a:t>.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2FDDE30-739C-46BC-89FE-9819C9FA4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269" y="805844"/>
                <a:ext cx="10264020" cy="1015663"/>
              </a:xfrm>
              <a:prstGeom prst="rect">
                <a:avLst/>
              </a:prstGeom>
              <a:blipFill>
                <a:blip r:embed="rId2"/>
                <a:stretch>
                  <a:fillRect l="-475" t="-4192" r="-713" b="-101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62AA67D-EB4D-446B-BC6A-4672AC6DEE96}"/>
                  </a:ext>
                </a:extLst>
              </p:cNvPr>
              <p:cNvSpPr txBox="1"/>
              <p:nvPr/>
            </p:nvSpPr>
            <p:spPr>
              <a:xfrm>
                <a:off x="665536" y="1825288"/>
                <a:ext cx="6192688" cy="1329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定理</a:t>
                </a:r>
                <a:r>
                  <a:rPr lang="en-US" altLang="zh-CN" sz="2000" b="1" dirty="0"/>
                  <a:t>6.13: </a:t>
                </a:r>
                <a:r>
                  <a:rPr lang="zh-CN" altLang="en-US" sz="20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为一个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/>
                  <a:t>元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/>
                  <a:t>线性分组码，则</a:t>
                </a:r>
                <a:endParaRPr lang="en-US" altLang="zh-CN" sz="2000" dirty="0"/>
              </a:p>
              <a:p>
                <a:r>
                  <a:rPr lang="zh-CN" altLang="zh-CN" sz="2000" dirty="0"/>
                  <a:t>①</a:t>
                </a:r>
                <a:r>
                  <a:rPr lang="en-US" altLang="zh-CN" sz="2000" dirty="0"/>
                  <a:t> </a:t>
                </a:r>
                <a:r>
                  <a:rPr lang="zh-CN" altLang="en-US" sz="20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20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的生成矩阵，则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dirty="0"/>
                  <a:t>；</a:t>
                </a:r>
                <a:endParaRPr lang="en-US" altLang="zh-CN" sz="2000" dirty="0"/>
              </a:p>
              <a:p>
                <a:r>
                  <a:rPr lang="zh-CN" altLang="zh-CN" sz="2000" dirty="0"/>
                  <a:t>②</a:t>
                </a:r>
                <a:r>
                  <a:rPr lang="en-US" altLang="zh-CN" sz="20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zh-CN" altLang="en-US" sz="2000" dirty="0"/>
                  <a:t>为一个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/>
                  <a:t>元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/>
                  <a:t>线性分组码；</a:t>
                </a:r>
                <a:endParaRPr lang="en-US" altLang="zh-CN" sz="2000" dirty="0"/>
              </a:p>
              <a:p>
                <a:r>
                  <a:rPr lang="zh-CN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③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62AA67D-EB4D-446B-BC6A-4672AC6DE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36" y="1825288"/>
                <a:ext cx="6192688" cy="1329338"/>
              </a:xfrm>
              <a:prstGeom prst="rect">
                <a:avLst/>
              </a:prstGeom>
              <a:blipFill>
                <a:blip r:embed="rId3"/>
                <a:stretch>
                  <a:fillRect l="-98" t="-2752" r="-295" b="-68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5668107-DAA6-4A1A-8421-698ACFA0BB42}"/>
                  </a:ext>
                </a:extLst>
              </p:cNvPr>
              <p:cNvSpPr txBox="1"/>
              <p:nvPr/>
            </p:nvSpPr>
            <p:spPr>
              <a:xfrm>
                <a:off x="626125" y="3078700"/>
                <a:ext cx="580771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证明：</a:t>
                </a:r>
                <a:r>
                  <a:rPr lang="zh-CN" altLang="en-US" sz="2000" dirty="0"/>
                  <a:t>① 设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，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/>
                  <a:t>为生成矩阵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2000" dirty="0"/>
                  <a:t>的第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000" dirty="0"/>
                  <a:t>行，则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5668107-DAA6-4A1A-8421-698ACFA0B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25" y="3078700"/>
                <a:ext cx="5807718" cy="400110"/>
              </a:xfrm>
              <a:prstGeom prst="rect">
                <a:avLst/>
              </a:prstGeom>
              <a:blipFill>
                <a:blip r:embed="rId4"/>
                <a:stretch>
                  <a:fillRect t="-10606" r="-210" b="-227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6D7F09F-4A70-474F-90EC-99D8FD140181}"/>
                  </a:ext>
                </a:extLst>
              </p:cNvPr>
              <p:cNvSpPr txBox="1"/>
              <p:nvPr/>
            </p:nvSpPr>
            <p:spPr>
              <a:xfrm>
                <a:off x="2205980" y="3415038"/>
                <a:ext cx="7405169" cy="3475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r>
                      <a:rPr lang="en-US" altLang="zh-CN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000" dirty="0"/>
                  <a:t>对任何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sz="2000" dirty="0"/>
                  <a:t>成立。</a:t>
                </a: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6D7F09F-4A70-474F-90EC-99D8FD140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980" y="3415038"/>
                <a:ext cx="7405169" cy="347596"/>
              </a:xfrm>
              <a:prstGeom prst="rect">
                <a:avLst/>
              </a:prstGeom>
              <a:blipFill>
                <a:blip r:embed="rId5"/>
                <a:stretch>
                  <a:fillRect l="-329" t="-147368" r="-1646" b="-2210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53D0C08-946C-4292-AEE1-51CE3DBE0B6E}"/>
                  </a:ext>
                </a:extLst>
              </p:cNvPr>
              <p:cNvSpPr txBox="1"/>
              <p:nvPr/>
            </p:nvSpPr>
            <p:spPr>
              <a:xfrm>
                <a:off x="3034072" y="3742131"/>
                <a:ext cx="4640758" cy="313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dirty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zh-CN" alt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，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.⟺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53D0C08-946C-4292-AEE1-51CE3DBE0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072" y="3742131"/>
                <a:ext cx="4640758" cy="313291"/>
              </a:xfrm>
              <a:prstGeom prst="rect">
                <a:avLst/>
              </a:prstGeom>
              <a:blipFill>
                <a:blip r:embed="rId6"/>
                <a:stretch>
                  <a:fillRect l="-1183" b="-313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A65A0D7-715E-4AA6-8BD4-83E5CDCFBAB3}"/>
                  </a:ext>
                </a:extLst>
              </p:cNvPr>
              <p:cNvSpPr txBox="1"/>
              <p:nvPr/>
            </p:nvSpPr>
            <p:spPr>
              <a:xfrm>
                <a:off x="810942" y="3985713"/>
                <a:ext cx="10566940" cy="71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② 因为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2000" dirty="0"/>
                  <a:t>是一个秩为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/>
                  <a:t>的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/>
                  <a:t>矩阵，线性方程组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000" dirty="0"/>
                  <a:t>的解空间为一个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/>
                  <a:t>维线性子空间，故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zh-CN" altLang="en-US" sz="2000" dirty="0"/>
                  <a:t>为一个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/>
                  <a:t>元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/>
                  <a:t>线性分组码。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A65A0D7-715E-4AA6-8BD4-83E5CDCFB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42" y="3985713"/>
                <a:ext cx="10566940" cy="713400"/>
              </a:xfrm>
              <a:prstGeom prst="rect">
                <a:avLst/>
              </a:prstGeom>
              <a:blipFill>
                <a:blip r:embed="rId7"/>
                <a:stretch>
                  <a:fillRect l="-1789" t="-5128" r="-1789" b="-128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3F2012E-146F-485F-8492-364E7AC1FF8C}"/>
                  </a:ext>
                </a:extLst>
              </p:cNvPr>
              <p:cNvSpPr txBox="1"/>
              <p:nvPr/>
            </p:nvSpPr>
            <p:spPr>
              <a:xfrm>
                <a:off x="703203" y="4698184"/>
                <a:ext cx="9073008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③ 因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𝐶</m:t>
                    </m:r>
                  </m:oMath>
                </a14:m>
                <a:r>
                  <a:rPr lang="zh-CN" altLang="en-US" sz="2000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zh-CN" altLang="en-US" sz="2000" dirty="0"/>
                  <a:t>中的所有向量都正交，故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en-US" altLang="zh-CN" sz="2000" dirty="0"/>
                  <a:t>. </a:t>
                </a:r>
                <a:r>
                  <a:rPr lang="zh-CN" altLang="en-US" sz="2000" dirty="0"/>
                  <a:t>又由于</a:t>
                </a:r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</m:t>
                      </m:r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dim</m:t>
                          </m:r>
                        </m:fName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⊥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dim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⊥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dim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dim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000" dirty="0"/>
              </a:p>
              <a:p>
                <a:r>
                  <a:rPr lang="zh-CN" altLang="en-US" sz="2000" dirty="0"/>
                  <a:t>因此，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  <m:r>
                      <a:rPr lang="en-US" altLang="zh-CN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sz="2000" i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3F2012E-146F-485F-8492-364E7AC1F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03" y="4698184"/>
                <a:ext cx="9073008" cy="1015663"/>
              </a:xfrm>
              <a:prstGeom prst="rect">
                <a:avLst/>
              </a:prstGeom>
              <a:blipFill>
                <a:blip r:embed="rId8"/>
                <a:stretch>
                  <a:fillRect l="-470" t="-4217" b="-9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6888F20-8548-45EA-9BA3-25C267BF7E68}"/>
                  </a:ext>
                </a:extLst>
              </p:cNvPr>
              <p:cNvSpPr txBox="1"/>
              <p:nvPr/>
            </p:nvSpPr>
            <p:spPr>
              <a:xfrm>
                <a:off x="703202" y="5732438"/>
                <a:ext cx="5807717" cy="7108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例</a:t>
                </a:r>
                <a:r>
                  <a:rPr lang="en-US" altLang="zh-CN" sz="2000" b="1" dirty="0"/>
                  <a:t>6.14: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={0000,1100,0011,1111}</m:t>
                    </m:r>
                  </m:oMath>
                </a14:m>
                <a:r>
                  <a:rPr lang="zh-CN" altLang="en-US" sz="2000" dirty="0"/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bSup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endParaRPr lang="en-US" altLang="zh-CN" sz="2000" dirty="0"/>
              </a:p>
              <a:p>
                <a:r>
                  <a:rPr lang="en-US" altLang="zh-CN" sz="2000" dirty="0"/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000,110,011,1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m:rPr>
                        <m:nor/>
                      </m:rPr>
                      <a:rPr lang="zh-CN" altLang="en-US" sz="2000" dirty="0"/>
                      <m:t>，</m:t>
                    </m:r>
                    <m:sSubSup>
                      <m:sSubSup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bSup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{000,111}</m:t>
                    </m:r>
                  </m:oMath>
                </a14:m>
                <a:r>
                  <a:rPr lang="en-US" altLang="zh-CN" sz="2000" dirty="0"/>
                  <a:t>.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6888F20-8548-45EA-9BA3-25C267BF7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02" y="5732438"/>
                <a:ext cx="5807717" cy="710836"/>
              </a:xfrm>
              <a:prstGeom prst="rect">
                <a:avLst/>
              </a:prstGeom>
              <a:blipFill>
                <a:blip r:embed="rId9"/>
                <a:stretch>
                  <a:fillRect l="-839" t="-5983" r="-944" b="-153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89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CF3B5D3-F507-4A87-9B24-E94262328950}"/>
                  </a:ext>
                </a:extLst>
              </p:cNvPr>
              <p:cNvSpPr txBox="1"/>
              <p:nvPr/>
            </p:nvSpPr>
            <p:spPr>
              <a:xfrm>
                <a:off x="835375" y="1163401"/>
                <a:ext cx="10801200" cy="71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定理</a:t>
                </a:r>
                <a:r>
                  <a:rPr lang="en-US" altLang="zh-CN" sz="2000" b="1" dirty="0"/>
                  <a:t>6.15: </a:t>
                </a:r>
                <a:r>
                  <a:rPr lang="zh-CN" altLang="en-US" sz="20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20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/>
                  <a:t>元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/>
                  <a:t>线性分组码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的生成矩阵，则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/>
                  <a:t>矩阵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20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的校验矩阵当且仅当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2000" dirty="0"/>
                  <a:t>为满足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𝐺𝐻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000" dirty="0"/>
                  <a:t>的满秩矩阵。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CF3B5D3-F507-4A87-9B24-E94262328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75" y="1163401"/>
                <a:ext cx="10801200" cy="713400"/>
              </a:xfrm>
              <a:prstGeom prst="rect">
                <a:avLst/>
              </a:prstGeom>
              <a:blipFill>
                <a:blip r:embed="rId2"/>
                <a:stretch>
                  <a:fillRect t="-5983" b="-128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F4CF67B-E4E8-4EC3-9003-8A4F698DB9E2}"/>
                  </a:ext>
                </a:extLst>
              </p:cNvPr>
              <p:cNvSpPr txBox="1"/>
              <p:nvPr/>
            </p:nvSpPr>
            <p:spPr>
              <a:xfrm>
                <a:off x="1269876" y="602680"/>
                <a:ext cx="662473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线性分组码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的对偶码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zh-CN" altLang="en-US" sz="2000" dirty="0"/>
                  <a:t>的生成矩阵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2000" dirty="0"/>
                  <a:t>称为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的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校验矩阵</a:t>
                </a:r>
                <a:r>
                  <a:rPr lang="zh-CN" altLang="en-US" sz="2000" dirty="0"/>
                  <a:t>。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F4CF67B-E4E8-4EC3-9003-8A4F698DB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876" y="602680"/>
                <a:ext cx="6624736" cy="400110"/>
              </a:xfrm>
              <a:prstGeom prst="rect">
                <a:avLst/>
              </a:prstGeom>
              <a:blipFill>
                <a:blip r:embed="rId3"/>
                <a:stretch>
                  <a:fillRect l="-736" t="-10769" r="-1012" b="-246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33F5C23-C45F-4E55-9B06-E8627AF4921E}"/>
                  </a:ext>
                </a:extLst>
              </p:cNvPr>
              <p:cNvSpPr txBox="1"/>
              <p:nvPr/>
            </p:nvSpPr>
            <p:spPr>
              <a:xfrm>
                <a:off x="704056" y="1965007"/>
                <a:ext cx="9577064" cy="445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证明：</a:t>
                </a:r>
                <a:r>
                  <a:rPr lang="zh-CN" altLang="en-US" sz="2000" dirty="0"/>
                  <a:t>“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zh-CN" altLang="en-US" sz="2000" dirty="0"/>
                  <a:t>”：因为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20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2000" dirty="0"/>
                  <a:t>中各行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dirty="0"/>
                  <a:t>分别为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zh-CN" altLang="en-US" sz="2000" dirty="0"/>
                  <a:t>中的码字，故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000" dirty="0"/>
                  <a:t>，因此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33F5C23-C45F-4E55-9B06-E8627AF49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56" y="1965007"/>
                <a:ext cx="9577064" cy="445443"/>
              </a:xfrm>
              <a:prstGeom prst="rect">
                <a:avLst/>
              </a:prstGeom>
              <a:blipFill>
                <a:blip r:embed="rId4"/>
                <a:stretch>
                  <a:fillRect l="-254" t="-6849" r="-382" b="-150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F9DB9EC-33BE-489B-B5CE-AF60DEE26A6E}"/>
                  </a:ext>
                </a:extLst>
              </p:cNvPr>
              <p:cNvSpPr txBox="1"/>
              <p:nvPr/>
            </p:nvSpPr>
            <p:spPr>
              <a:xfrm>
                <a:off x="4006180" y="2410411"/>
                <a:ext cx="3547602" cy="4360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𝐺𝐻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2000" dirty="0"/>
                  <a:t>.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F9DB9EC-33BE-489B-B5CE-AF60DEE26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180" y="2410411"/>
                <a:ext cx="3547602" cy="436017"/>
              </a:xfrm>
              <a:prstGeom prst="rect">
                <a:avLst/>
              </a:prstGeom>
              <a:blipFill>
                <a:blip r:embed="rId5"/>
                <a:stretch>
                  <a:fillRect t="-13889" b="-2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9F3B68E-CA00-4EBE-8E52-5EE3FB268695}"/>
                  </a:ext>
                </a:extLst>
              </p:cNvPr>
              <p:cNvSpPr txBox="1"/>
              <p:nvPr/>
            </p:nvSpPr>
            <p:spPr>
              <a:xfrm>
                <a:off x="693812" y="2934634"/>
                <a:ext cx="10801200" cy="71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“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⟸</m:t>
                    </m:r>
                  </m:oMath>
                </a14:m>
                <a:r>
                  <a:rPr lang="zh-CN" altLang="en-US" sz="2000" dirty="0"/>
                  <a:t>”：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2000" dirty="0"/>
                  <a:t>的各行皆为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zh-CN" altLang="en-US" sz="2000" dirty="0"/>
                  <a:t>中的码字，并且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2000" dirty="0"/>
                  <a:t>的秩为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⊥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zh-CN" altLang="en-US" sz="2000" dirty="0"/>
                  <a:t>，因此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2000" dirty="0"/>
                  <a:t>的各行构成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zh-CN" altLang="en-US" sz="2000" dirty="0"/>
                  <a:t>的一组基，即为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zh-CN" altLang="en-US" sz="2000" dirty="0"/>
                  <a:t>的生成矩阵。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9F3B68E-CA00-4EBE-8E52-5EE3FB268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2" y="2934634"/>
                <a:ext cx="10801200" cy="713400"/>
              </a:xfrm>
              <a:prstGeom prst="rect">
                <a:avLst/>
              </a:prstGeom>
              <a:blipFill>
                <a:blip r:embed="rId6"/>
                <a:stretch>
                  <a:fillRect t="-5128" b="-128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58568E6-D37F-41DE-BDF8-C1634CCD5706}"/>
                  </a:ext>
                </a:extLst>
              </p:cNvPr>
              <p:cNvSpPr txBox="1"/>
              <p:nvPr/>
            </p:nvSpPr>
            <p:spPr>
              <a:xfrm>
                <a:off x="863649" y="3675461"/>
                <a:ext cx="10775379" cy="747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定理</a:t>
                </a:r>
                <a:r>
                  <a:rPr lang="en-US" altLang="zh-CN" sz="2000" b="1" dirty="0"/>
                  <a:t>6.16: </a:t>
                </a:r>
                <a:r>
                  <a:rPr lang="zh-CN" altLang="en-US" sz="20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/>
                  <a:t>线性分组码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有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标准形生成矩阵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zh-CN" altLang="en-US" sz="2000" dirty="0"/>
                  <a:t>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的校验矩阵，称为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标准形校验矩阵</a:t>
                </a:r>
                <a:r>
                  <a:rPr lang="zh-CN" altLang="en-US" sz="2000" dirty="0"/>
                  <a:t>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58568E6-D37F-41DE-BDF8-C1634CCD5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49" y="3675461"/>
                <a:ext cx="10775379" cy="747512"/>
              </a:xfrm>
              <a:prstGeom prst="rect">
                <a:avLst/>
              </a:prstGeom>
              <a:blipFill>
                <a:blip r:embed="rId7"/>
                <a:stretch>
                  <a:fillRect l="-1811" t="-4065" r="-1754" b="-130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22D8757-C8F0-4FCF-825C-965BDE781093}"/>
                  </a:ext>
                </a:extLst>
              </p:cNvPr>
              <p:cNvSpPr txBox="1"/>
              <p:nvPr/>
            </p:nvSpPr>
            <p:spPr>
              <a:xfrm>
                <a:off x="657808" y="4422973"/>
                <a:ext cx="784887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证明：</a:t>
                </a:r>
                <a:r>
                  <a:rPr lang="zh-CN" altLang="en-US" sz="2000" dirty="0"/>
                  <a:t>首先，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2000" dirty="0"/>
                  <a:t>是满秩的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)×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/>
                  <a:t>矩阵：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2000" dirty="0"/>
                  <a:t>的秩和行数均为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000" dirty="0"/>
                  <a:t>.</a:t>
                </a:r>
              </a:p>
              <a:p>
                <a:r>
                  <a:rPr lang="zh-CN" altLang="en-US" sz="2000" dirty="0"/>
                  <a:t>           其次，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22D8757-C8F0-4FCF-825C-965BDE781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08" y="4422973"/>
                <a:ext cx="7848872" cy="707886"/>
              </a:xfrm>
              <a:prstGeom prst="rect">
                <a:avLst/>
              </a:prstGeom>
              <a:blipFill>
                <a:blip r:embed="rId8"/>
                <a:stretch>
                  <a:fillRect t="-6034" b="-129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DF0E092-DD4E-471C-99C3-5E07BE3B65BD}"/>
                  </a:ext>
                </a:extLst>
              </p:cNvPr>
              <p:cNvSpPr txBox="1"/>
              <p:nvPr/>
            </p:nvSpPr>
            <p:spPr>
              <a:xfrm>
                <a:off x="2277988" y="5146531"/>
                <a:ext cx="6264696" cy="5651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𝐺𝐻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d>
                      <m:d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2000" b="1" dirty="0"/>
                  <a:t>,</a:t>
                </a:r>
                <a:endParaRPr lang="zh-CN" altLang="en-US" sz="2000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DF0E092-DD4E-471C-99C3-5E07BE3B6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988" y="5146531"/>
                <a:ext cx="6264696" cy="565155"/>
              </a:xfrm>
              <a:prstGeom prst="rect">
                <a:avLst/>
              </a:prstGeom>
              <a:blipFill>
                <a:blip r:embed="rId9"/>
                <a:stretch>
                  <a:fillRect b="-32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6DE6280-3B3A-4CAB-9FDB-84620B60422F}"/>
                  </a:ext>
                </a:extLst>
              </p:cNvPr>
              <p:cNvSpPr txBox="1"/>
              <p:nvPr/>
            </p:nvSpPr>
            <p:spPr>
              <a:xfrm>
                <a:off x="890775" y="5727358"/>
                <a:ext cx="295232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因此，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20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的校验矩阵。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6DE6280-3B3A-4CAB-9FDB-84620B604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775" y="5727358"/>
                <a:ext cx="2952328" cy="400110"/>
              </a:xfrm>
              <a:prstGeom prst="rect">
                <a:avLst/>
              </a:prstGeom>
              <a:blipFill>
                <a:blip r:embed="rId10"/>
                <a:stretch>
                  <a:fillRect l="-6405" t="-12308" r="-6405" b="-246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02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0932426-726D-4C6E-9A8A-8586F61AE948}"/>
              </a:ext>
            </a:extLst>
          </p:cNvPr>
          <p:cNvSpPr txBox="1"/>
          <p:nvPr/>
        </p:nvSpPr>
        <p:spPr>
          <a:xfrm>
            <a:off x="1241285" y="425832"/>
            <a:ext cx="633786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§6.1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离散无记忆信道上的纠错编码及其译码</a:t>
            </a:r>
            <a:endParaRPr lang="zh-CN" altLang="en-US" sz="2400" b="1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71B1A464-B8BF-49B5-A334-845A6EF82B17}"/>
              </a:ext>
            </a:extLst>
          </p:cNvPr>
          <p:cNvCxnSpPr>
            <a:cxnSpLocks/>
          </p:cNvCxnSpPr>
          <p:nvPr/>
        </p:nvCxnSpPr>
        <p:spPr>
          <a:xfrm>
            <a:off x="1759365" y="1686234"/>
            <a:ext cx="136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59623F9-6445-4F96-9BB0-B14CDE21C34C}"/>
              </a:ext>
            </a:extLst>
          </p:cNvPr>
          <p:cNvCxnSpPr>
            <a:cxnSpLocks/>
          </p:cNvCxnSpPr>
          <p:nvPr/>
        </p:nvCxnSpPr>
        <p:spPr>
          <a:xfrm flipV="1">
            <a:off x="1759365" y="1686234"/>
            <a:ext cx="1368152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9D338FD-E4FC-4697-B585-FB897B29E173}"/>
              </a:ext>
            </a:extLst>
          </p:cNvPr>
          <p:cNvCxnSpPr>
            <a:cxnSpLocks/>
          </p:cNvCxnSpPr>
          <p:nvPr/>
        </p:nvCxnSpPr>
        <p:spPr>
          <a:xfrm>
            <a:off x="1759365" y="2550330"/>
            <a:ext cx="136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C6D757C-FA1E-47FB-8B01-B9A90E52C70E}"/>
              </a:ext>
            </a:extLst>
          </p:cNvPr>
          <p:cNvCxnSpPr>
            <a:cxnSpLocks/>
          </p:cNvCxnSpPr>
          <p:nvPr/>
        </p:nvCxnSpPr>
        <p:spPr>
          <a:xfrm>
            <a:off x="1759365" y="1686234"/>
            <a:ext cx="1368152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01132B8-D749-4A46-8C48-C4C772CA90F5}"/>
                  </a:ext>
                </a:extLst>
              </p:cNvPr>
              <p:cNvSpPr txBox="1"/>
              <p:nvPr/>
            </p:nvSpPr>
            <p:spPr>
              <a:xfrm>
                <a:off x="1471333" y="1547734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01132B8-D749-4A46-8C48-C4C772CA9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333" y="1547734"/>
                <a:ext cx="192360" cy="276999"/>
              </a:xfrm>
              <a:prstGeom prst="rect">
                <a:avLst/>
              </a:prstGeom>
              <a:blipFill>
                <a:blip r:embed="rId2"/>
                <a:stretch>
                  <a:fillRect l="-40625" r="-9375" b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2514AF3-EFA4-43DD-BBA8-17C87A52B428}"/>
                  </a:ext>
                </a:extLst>
              </p:cNvPr>
              <p:cNvSpPr txBox="1"/>
              <p:nvPr/>
            </p:nvSpPr>
            <p:spPr>
              <a:xfrm>
                <a:off x="3240465" y="1547733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2514AF3-EFA4-43DD-BBA8-17C87A52B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465" y="1547733"/>
                <a:ext cx="192360" cy="276999"/>
              </a:xfrm>
              <a:prstGeom prst="rect">
                <a:avLst/>
              </a:prstGeom>
              <a:blipFill>
                <a:blip r:embed="rId3"/>
                <a:stretch>
                  <a:fillRect l="-45161" r="-9677" b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EB701A7-DE1C-4B6B-B3BF-364AEEAB8670}"/>
                  </a:ext>
                </a:extLst>
              </p:cNvPr>
              <p:cNvSpPr txBox="1"/>
              <p:nvPr/>
            </p:nvSpPr>
            <p:spPr>
              <a:xfrm>
                <a:off x="1473813" y="2323915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EB701A7-DE1C-4B6B-B3BF-364AEEAB8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813" y="2323915"/>
                <a:ext cx="192360" cy="276999"/>
              </a:xfrm>
              <a:prstGeom prst="rect">
                <a:avLst/>
              </a:prstGeom>
              <a:blipFill>
                <a:blip r:embed="rId4"/>
                <a:stretch>
                  <a:fillRect l="-45161" r="-9677" b="-108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A908769-DFDF-44DF-8586-C21E8734D415}"/>
                  </a:ext>
                </a:extLst>
              </p:cNvPr>
              <p:cNvSpPr txBox="1"/>
              <p:nvPr/>
            </p:nvSpPr>
            <p:spPr>
              <a:xfrm>
                <a:off x="3240465" y="2323915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A908769-DFDF-44DF-8586-C21E8734D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465" y="2323915"/>
                <a:ext cx="192360" cy="276999"/>
              </a:xfrm>
              <a:prstGeom prst="rect">
                <a:avLst/>
              </a:prstGeom>
              <a:blipFill>
                <a:blip r:embed="rId5"/>
                <a:stretch>
                  <a:fillRect l="-45161" r="-9677" b="-108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1DC3921-D08A-4942-96D3-7EBD6E774744}"/>
                  </a:ext>
                </a:extLst>
              </p:cNvPr>
              <p:cNvSpPr txBox="1"/>
              <p:nvPr/>
            </p:nvSpPr>
            <p:spPr>
              <a:xfrm>
                <a:off x="1941157" y="1798554"/>
                <a:ext cx="19518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1DC3921-D08A-4942-96D3-7EBD6E774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157" y="1798554"/>
                <a:ext cx="195182" cy="276999"/>
              </a:xfrm>
              <a:prstGeom prst="rect">
                <a:avLst/>
              </a:prstGeom>
              <a:blipFill>
                <a:blip r:embed="rId6"/>
                <a:stretch>
                  <a:fillRect l="-43750" r="-9375" b="-3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179FC44-AF5C-4BE5-9528-7CC4206040BE}"/>
                  </a:ext>
                </a:extLst>
              </p:cNvPr>
              <p:cNvSpPr txBox="1"/>
              <p:nvPr/>
            </p:nvSpPr>
            <p:spPr>
              <a:xfrm>
                <a:off x="1929702" y="2100684"/>
                <a:ext cx="19518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179FC44-AF5C-4BE5-9528-7CC420604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702" y="2100684"/>
                <a:ext cx="195182" cy="276999"/>
              </a:xfrm>
              <a:prstGeom prst="rect">
                <a:avLst/>
              </a:prstGeom>
              <a:blipFill>
                <a:blip r:embed="rId7"/>
                <a:stretch>
                  <a:fillRect l="-46875" r="-6250" b="-3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9E3BC47-78DB-4838-971C-58BC1F0FC42A}"/>
                  </a:ext>
                </a:extLst>
              </p:cNvPr>
              <p:cNvSpPr txBox="1"/>
              <p:nvPr/>
            </p:nvSpPr>
            <p:spPr>
              <a:xfrm>
                <a:off x="2182823" y="1386865"/>
                <a:ext cx="59913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9E3BC47-78DB-4838-971C-58BC1F0FC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823" y="1386865"/>
                <a:ext cx="599138" cy="276999"/>
              </a:xfrm>
              <a:prstGeom prst="rect">
                <a:avLst/>
              </a:prstGeom>
              <a:blipFill>
                <a:blip r:embed="rId8"/>
                <a:stretch>
                  <a:fillRect l="-13265" r="-3061" b="-3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B49E457-83B3-43BD-AAEE-20883BEBBC0B}"/>
                  </a:ext>
                </a:extLst>
              </p:cNvPr>
              <p:cNvSpPr txBox="1"/>
              <p:nvPr/>
            </p:nvSpPr>
            <p:spPr>
              <a:xfrm>
                <a:off x="2182823" y="2511579"/>
                <a:ext cx="59913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B49E457-83B3-43BD-AAEE-20883BEBB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823" y="2511579"/>
                <a:ext cx="599138" cy="276999"/>
              </a:xfrm>
              <a:prstGeom prst="rect">
                <a:avLst/>
              </a:prstGeom>
              <a:blipFill>
                <a:blip r:embed="rId9"/>
                <a:stretch>
                  <a:fillRect l="-13265" r="-3061" b="-3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279438AC-7228-4E27-B367-B45A516BB32C}"/>
              </a:ext>
            </a:extLst>
          </p:cNvPr>
          <p:cNvSpPr txBox="1"/>
          <p:nvPr/>
        </p:nvSpPr>
        <p:spPr>
          <a:xfrm>
            <a:off x="739731" y="1017560"/>
            <a:ext cx="421152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sz="2000" b="1" dirty="0"/>
              <a:t>例</a:t>
            </a:r>
            <a:r>
              <a:rPr lang="en-US" altLang="zh-CN" sz="2000" b="1" dirty="0"/>
              <a:t>6.1:</a:t>
            </a:r>
            <a:r>
              <a:rPr lang="zh-CN" altLang="en-US" sz="2000" dirty="0"/>
              <a:t> 考虑二元对称信道上的传输。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B478EC2-BBC0-4101-A947-BEAA14DE9A48}"/>
                  </a:ext>
                </a:extLst>
              </p:cNvPr>
              <p:cNvSpPr txBox="1"/>
              <p:nvPr/>
            </p:nvSpPr>
            <p:spPr>
              <a:xfrm>
                <a:off x="739732" y="3442316"/>
                <a:ext cx="10729192" cy="13497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若不编码直接传输，则错误概率为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000" dirty="0"/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若同一信源字符连续发送三次，即仅传输向量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zh-CN" altLang="en-US" sz="2000" dirty="0"/>
                  <a:t>或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111</m:t>
                    </m:r>
                  </m:oMath>
                </a14:m>
                <a:r>
                  <a:rPr lang="zh-CN" altLang="en-US" sz="2000" dirty="0"/>
                  <a:t>，当采用多数决定译码方法时，译码错误概率为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(3−2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)&lt;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000" i="1" dirty="0"/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若同一信源字符连续发送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sz="2000" dirty="0"/>
                  <a:t>次，则采用多数决定译码方法时的译码错误概率为</a:t>
                </a:r>
                <a:endParaRPr lang="zh-CN" altLang="en-US" sz="2000" i="1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B478EC2-BBC0-4101-A947-BEAA14DE9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32" y="3442316"/>
                <a:ext cx="10729192" cy="1349793"/>
              </a:xfrm>
              <a:prstGeom prst="rect">
                <a:avLst/>
              </a:prstGeom>
              <a:blipFill>
                <a:blip r:embed="rId10"/>
                <a:stretch>
                  <a:fillRect l="-398" t="-2262" r="-682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AE7525A-1E7D-4C95-906B-2DD33ED545D7}"/>
                  </a:ext>
                </a:extLst>
              </p:cNvPr>
              <p:cNvSpPr txBox="1"/>
              <p:nvPr/>
            </p:nvSpPr>
            <p:spPr>
              <a:xfrm>
                <a:off x="825676" y="2815936"/>
                <a:ext cx="3820701" cy="5269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其中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，称为交叉概率。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AE7525A-1E7D-4C95-906B-2DD33ED54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76" y="2815936"/>
                <a:ext cx="3820701" cy="526939"/>
              </a:xfrm>
              <a:prstGeom prst="rect">
                <a:avLst/>
              </a:prstGeom>
              <a:blipFill>
                <a:blip r:embed="rId11"/>
                <a:stretch>
                  <a:fillRect l="-4944" r="-4944" b="-46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6B6190F-16C7-4B28-AF66-5FCC70410A1F}"/>
                  </a:ext>
                </a:extLst>
              </p:cNvPr>
              <p:cNvSpPr txBox="1"/>
              <p:nvPr/>
            </p:nvSpPr>
            <p:spPr>
              <a:xfrm>
                <a:off x="2168244" y="4847361"/>
                <a:ext cx="5410905" cy="865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+1−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groupChr>
                        <m:groupChrPr>
                          <m:chr m:val="→"/>
                          <m:vertJc m:val="bot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2"/>
                            </m:rPr>
                            <a:rPr lang="zh-CN" altLang="en-US" sz="2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当</m:t>
                          </m:r>
                          <m:r>
                            <m:rPr>
                              <m:brk m:alnAt="2"/>
                            </m:rPr>
                            <a:rPr lang="en-US" altLang="zh-CN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⟶∞</m:t>
                          </m:r>
                          <m:r>
                            <a:rPr lang="zh-CN" altLang="en-US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时</m:t>
                          </m:r>
                          <m:r>
                            <a:rPr lang="en-US" altLang="zh-CN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</m:groupCh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6B6190F-16C7-4B28-AF66-5FCC70410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244" y="4847361"/>
                <a:ext cx="5410905" cy="8653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F6425D4-CBD3-4D4A-ACD1-D4441A3DD993}"/>
                  </a:ext>
                </a:extLst>
              </p:cNvPr>
              <p:cNvSpPr txBox="1"/>
              <p:nvPr/>
            </p:nvSpPr>
            <p:spPr>
              <a:xfrm>
                <a:off x="4951258" y="983788"/>
                <a:ext cx="1143155" cy="2585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dirty="0"/>
                  <a:t>接收向量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010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001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011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101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110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F6425D4-CBD3-4D4A-ACD1-D4441A3DD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258" y="983788"/>
                <a:ext cx="1143155" cy="2585323"/>
              </a:xfrm>
              <a:prstGeom prst="rect">
                <a:avLst/>
              </a:prstGeom>
              <a:blipFill>
                <a:blip r:embed="rId13"/>
                <a:stretch>
                  <a:fillRect l="-2660" t="-1179" r="-31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右大括号 20">
            <a:extLst>
              <a:ext uri="{FF2B5EF4-FFF2-40B4-BE49-F238E27FC236}">
                <a16:creationId xmlns:a16="http://schemas.microsoft.com/office/drawing/2014/main" id="{05A43353-7ED3-45E0-94F9-A7BD1A958E8E}"/>
              </a:ext>
            </a:extLst>
          </p:cNvPr>
          <p:cNvSpPr/>
          <p:nvPr/>
        </p:nvSpPr>
        <p:spPr>
          <a:xfrm>
            <a:off x="5847444" y="1386865"/>
            <a:ext cx="154944" cy="8381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D5700C00-2B84-4DAD-877C-CEEA7D7E16E3}"/>
              </a:ext>
            </a:extLst>
          </p:cNvPr>
          <p:cNvSpPr/>
          <p:nvPr/>
        </p:nvSpPr>
        <p:spPr>
          <a:xfrm>
            <a:off x="5847444" y="2511580"/>
            <a:ext cx="154944" cy="8768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1A05FD3-5E43-41DA-9C23-0F3FEA9F3339}"/>
                  </a:ext>
                </a:extLst>
              </p:cNvPr>
              <p:cNvSpPr txBox="1"/>
              <p:nvPr/>
            </p:nvSpPr>
            <p:spPr>
              <a:xfrm>
                <a:off x="6094412" y="1556792"/>
                <a:ext cx="667077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dirty="0"/>
                  <a:t>译为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1A05FD3-5E43-41DA-9C23-0F3FEA9F3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12" y="1556792"/>
                <a:ext cx="667077" cy="646331"/>
              </a:xfrm>
              <a:prstGeom prst="rect">
                <a:avLst/>
              </a:prstGeom>
              <a:blipFill>
                <a:blip r:embed="rId14"/>
                <a:stretch>
                  <a:fillRect l="-6422" t="-4717" r="-64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B84EF82-CDF1-4A02-ADB4-60E54BBE07A9}"/>
                  </a:ext>
                </a:extLst>
              </p:cNvPr>
              <p:cNvSpPr txBox="1"/>
              <p:nvPr/>
            </p:nvSpPr>
            <p:spPr>
              <a:xfrm>
                <a:off x="6094413" y="2619535"/>
                <a:ext cx="667077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dirty="0"/>
                  <a:t>译为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111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B84EF82-CDF1-4A02-ADB4-60E54BBE0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13" y="2619535"/>
                <a:ext cx="667077" cy="646331"/>
              </a:xfrm>
              <a:prstGeom prst="rect">
                <a:avLst/>
              </a:prstGeom>
              <a:blipFill>
                <a:blip r:embed="rId15"/>
                <a:stretch>
                  <a:fillRect l="-6422" t="-4717" r="-64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D192DE3-E2AA-4587-8CB4-BC2B1508E867}"/>
                  </a:ext>
                </a:extLst>
              </p:cNvPr>
              <p:cNvSpPr txBox="1"/>
              <p:nvPr/>
            </p:nvSpPr>
            <p:spPr>
              <a:xfrm>
                <a:off x="6930304" y="1719941"/>
                <a:ext cx="1262256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dirty="0"/>
                  <a:t>若传输向量为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zh-CN" altLang="en-US" dirty="0"/>
                  <a:t>，则传输错误数为</a:t>
                </a: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D192DE3-E2AA-4587-8CB4-BC2B1508E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04" y="1719941"/>
                <a:ext cx="1262256" cy="1200329"/>
              </a:xfrm>
              <a:prstGeom prst="rect">
                <a:avLst/>
              </a:prstGeom>
              <a:blipFill>
                <a:blip r:embed="rId16"/>
                <a:stretch>
                  <a:fillRect l="-3865" t="-2030" r="-4348" b="-65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979F793-59B3-4E40-9E50-D5B2E72BF3AA}"/>
                  </a:ext>
                </a:extLst>
              </p:cNvPr>
              <p:cNvSpPr txBox="1"/>
              <p:nvPr/>
            </p:nvSpPr>
            <p:spPr>
              <a:xfrm>
                <a:off x="8048544" y="1260787"/>
                <a:ext cx="288032" cy="23083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979F793-59B3-4E40-9E50-D5B2E72BF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544" y="1260787"/>
                <a:ext cx="288032" cy="2308324"/>
              </a:xfrm>
              <a:prstGeom prst="rect">
                <a:avLst/>
              </a:prstGeom>
              <a:blipFill>
                <a:blip r:embed="rId17"/>
                <a:stretch>
                  <a:fillRect l="-104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右大括号 26">
            <a:extLst>
              <a:ext uri="{FF2B5EF4-FFF2-40B4-BE49-F238E27FC236}">
                <a16:creationId xmlns:a16="http://schemas.microsoft.com/office/drawing/2014/main" id="{2644DD06-7986-45B5-B663-163CEB087DA9}"/>
              </a:ext>
            </a:extLst>
          </p:cNvPr>
          <p:cNvSpPr/>
          <p:nvPr/>
        </p:nvSpPr>
        <p:spPr>
          <a:xfrm>
            <a:off x="8285448" y="1460889"/>
            <a:ext cx="154944" cy="8381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大括号 27">
            <a:extLst>
              <a:ext uri="{FF2B5EF4-FFF2-40B4-BE49-F238E27FC236}">
                <a16:creationId xmlns:a16="http://schemas.microsoft.com/office/drawing/2014/main" id="{ED2B2294-3546-4EDD-B28B-B9882E0E1613}"/>
              </a:ext>
            </a:extLst>
          </p:cNvPr>
          <p:cNvSpPr/>
          <p:nvPr/>
        </p:nvSpPr>
        <p:spPr>
          <a:xfrm>
            <a:off x="8265841" y="2564805"/>
            <a:ext cx="154944" cy="8381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B530083-B489-462E-B0D2-FFA55395F3F0}"/>
              </a:ext>
            </a:extLst>
          </p:cNvPr>
          <p:cNvSpPr txBox="1"/>
          <p:nvPr/>
        </p:nvSpPr>
        <p:spPr>
          <a:xfrm>
            <a:off x="8490379" y="1556792"/>
            <a:ext cx="64777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dirty="0"/>
              <a:t>译码正确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8930F3F-A7CA-4CB6-BD25-4482DD370026}"/>
              </a:ext>
            </a:extLst>
          </p:cNvPr>
          <p:cNvSpPr txBox="1"/>
          <p:nvPr/>
        </p:nvSpPr>
        <p:spPr>
          <a:xfrm>
            <a:off x="8445106" y="2672987"/>
            <a:ext cx="64777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dirty="0"/>
              <a:t>译码错误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3A517B3-4E62-49BA-AE71-342C04A36095}"/>
                  </a:ext>
                </a:extLst>
              </p:cNvPr>
              <p:cNvSpPr txBox="1"/>
              <p:nvPr/>
            </p:nvSpPr>
            <p:spPr>
              <a:xfrm>
                <a:off x="9236304" y="1544126"/>
                <a:ext cx="228078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pPr algn="ctr"/>
                <a:r>
                  <a:rPr lang="zh-CN" altLang="en-US" dirty="0"/>
                  <a:t>发生概率为</a:t>
                </a:r>
                <a:endParaRPr lang="en-US" altLang="zh-CN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3A517B3-4E62-49BA-AE71-342C04A36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04" y="1544126"/>
                <a:ext cx="2280783" cy="646331"/>
              </a:xfrm>
              <a:prstGeom prst="rect">
                <a:avLst/>
              </a:prstGeom>
              <a:blipFill>
                <a:blip r:embed="rId18"/>
                <a:stretch>
                  <a:fillRect l="-1872" t="-6604" b="-94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B14B4C5-D9DF-4FE2-9C5D-DF755F8939BB}"/>
                  </a:ext>
                </a:extLst>
              </p:cNvPr>
              <p:cNvSpPr txBox="1"/>
              <p:nvPr/>
            </p:nvSpPr>
            <p:spPr>
              <a:xfrm>
                <a:off x="9414715" y="2661156"/>
                <a:ext cx="1782448" cy="6699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pPr algn="ctr"/>
                <a:r>
                  <a:rPr lang="zh-CN" altLang="en-US" dirty="0"/>
                  <a:t>发生概率为</a:t>
                </a:r>
                <a:endParaRPr lang="en-US" altLang="zh-CN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+3(1−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B14B4C5-D9DF-4FE2-9C5D-DF755F893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4715" y="2661156"/>
                <a:ext cx="1782448" cy="669992"/>
              </a:xfrm>
              <a:prstGeom prst="rect">
                <a:avLst/>
              </a:prstGeom>
              <a:blipFill>
                <a:blip r:embed="rId19"/>
                <a:stretch>
                  <a:fillRect l="-1365" t="-5505" b="-73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527B2E6-73A2-421A-9330-AD9FC2C44099}"/>
                  </a:ext>
                </a:extLst>
              </p:cNvPr>
              <p:cNvSpPr txBox="1"/>
              <p:nvPr/>
            </p:nvSpPr>
            <p:spPr>
              <a:xfrm>
                <a:off x="1241285" y="5861283"/>
                <a:ext cx="2748463" cy="5285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>
                    <a:solidFill>
                      <a:srgbClr val="C00000"/>
                    </a:solidFill>
                  </a:rPr>
                  <a:t>传输效率为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</a:rPr>
                  <a:t>，太低！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527B2E6-73A2-421A-9330-AD9FC2C44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85" y="5861283"/>
                <a:ext cx="2748463" cy="528543"/>
              </a:xfrm>
              <a:prstGeom prst="rect">
                <a:avLst/>
              </a:prstGeom>
              <a:blipFill>
                <a:blip r:embed="rId20"/>
                <a:stretch>
                  <a:fillRect l="-7111" r="-6889" b="-45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306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8" grpId="0"/>
      <p:bldP spid="20" grpId="0"/>
      <p:bldP spid="21" grpId="0" animBg="1"/>
      <p:bldP spid="22" grpId="0" animBg="1"/>
      <p:bldP spid="23" grpId="0"/>
      <p:bldP spid="24" grpId="0"/>
      <p:bldP spid="25" grpId="0"/>
      <p:bldP spid="26" grpId="0"/>
      <p:bldP spid="27" grpId="0" animBg="1"/>
      <p:bldP spid="28" grpId="0" animBg="1"/>
      <p:bldP spid="29" grpId="0"/>
      <p:bldP spid="30" grpId="0"/>
      <p:bldP spid="31" grpId="0"/>
      <p:bldP spid="32" grpId="0"/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1E5DEFA-BB16-499A-A93E-5E18C30F5D70}"/>
                  </a:ext>
                </a:extLst>
              </p:cNvPr>
              <p:cNvSpPr txBox="1"/>
              <p:nvPr/>
            </p:nvSpPr>
            <p:spPr>
              <a:xfrm>
                <a:off x="1179513" y="421083"/>
                <a:ext cx="892899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定理</a:t>
                </a:r>
                <a:r>
                  <a:rPr lang="en-US" altLang="zh-CN" sz="2000" b="1" dirty="0"/>
                  <a:t>6.17: </a:t>
                </a:r>
                <a:r>
                  <a:rPr lang="zh-CN" altLang="en-US" sz="20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为一个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/>
                  <a:t>元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/>
                  <a:t>线性分组码，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2000" dirty="0"/>
                  <a:t>为其校验矩阵，则</a:t>
                </a:r>
                <a:r>
                  <a:rPr lang="en-US" altLang="zh-CN" sz="2000" dirty="0"/>
                  <a:t>:</a:t>
                </a:r>
              </a:p>
              <a:p>
                <a:r>
                  <a:rPr lang="en-US" altLang="zh-CN" sz="2000" b="0" dirty="0"/>
                  <a:t>                   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2000" dirty="0"/>
                  <a:t>的任意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列</m:t>
                    </m:r>
                  </m:oMath>
                </a14:m>
                <a:r>
                  <a:rPr lang="zh-CN" altLang="en-US" sz="2000" dirty="0"/>
                  <a:t>线性无关且存在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000" dirty="0"/>
                  <a:t>列线性相关。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1E5DEFA-BB16-499A-A93E-5E18C30F5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513" y="421083"/>
                <a:ext cx="8928992" cy="707886"/>
              </a:xfrm>
              <a:prstGeom prst="rect">
                <a:avLst/>
              </a:prstGeom>
              <a:blipFill>
                <a:blip r:embed="rId2"/>
                <a:stretch>
                  <a:fillRect t="-6034" r="-137" b="-137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B60C6B44-968F-47EF-ACFD-66E6DA15A35C}"/>
              </a:ext>
            </a:extLst>
          </p:cNvPr>
          <p:cNvSpPr txBox="1"/>
          <p:nvPr/>
        </p:nvSpPr>
        <p:spPr>
          <a:xfrm>
            <a:off x="693812" y="1064469"/>
            <a:ext cx="41764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sz="2000" b="1" dirty="0"/>
              <a:t>证明：</a:t>
            </a:r>
            <a:r>
              <a:rPr lang="zh-CN" altLang="en-US" sz="2000" dirty="0"/>
              <a:t>我们首先证明</a:t>
            </a:r>
            <a:r>
              <a:rPr lang="en-US" altLang="zh-CN" sz="2000" dirty="0"/>
              <a:t>3</a:t>
            </a:r>
            <a:r>
              <a:rPr lang="zh-CN" altLang="en-US" sz="2000" dirty="0"/>
              <a:t>个简单结论。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B9CFA6C-2931-4CFA-A47C-61FE50FA267E}"/>
                  </a:ext>
                </a:extLst>
              </p:cNvPr>
              <p:cNvSpPr txBox="1"/>
              <p:nvPr/>
            </p:nvSpPr>
            <p:spPr>
              <a:xfrm>
                <a:off x="1394991" y="1372597"/>
                <a:ext cx="10153128" cy="37475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pPr marL="342900" indent="-342900">
                  <a:buFont typeface="+mj-ea"/>
                  <a:buAutoNum type="circleNumDbPlain"/>
                </a:pPr>
                <a:r>
                  <a:rPr lang="zh-CN" altLang="en-US" sz="2000" dirty="0"/>
                  <a:t>  对任意的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有</a:t>
                </a:r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000" dirty="0"/>
              </a:p>
              <a:p>
                <a:r>
                  <a:rPr lang="zh-CN" altLang="en-US" sz="2000" dirty="0"/>
                  <a:t>       这里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2000" dirty="0"/>
                  <a:t>的第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000" dirty="0"/>
                  <a:t>列，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/>
              </a:p>
              <a:p>
                <a:pPr marL="457200" indent="-457200">
                  <a:buFont typeface="+mj-ea"/>
                  <a:buAutoNum type="circleNumDbPlain" startAt="2"/>
                </a:pPr>
                <a:r>
                  <a:rPr lang="zh-CN" altLang="en-US" sz="2000" dirty="0"/>
                  <a:t>若存在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000" dirty="0"/>
                  <a:t>，则存在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2000" dirty="0"/>
                  <a:t>的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000" dirty="0"/>
                  <a:t>列是线性相关的。事实上若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000" dirty="0"/>
                  <a:t>的非零分量为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000" dirty="0"/>
                  <a:t>，则由①可知，于是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000" dirty="0"/>
                  <a:t>.</a:t>
                </a:r>
              </a:p>
              <a:p>
                <a:pPr marL="342900" indent="-342900">
                  <a:buFont typeface="+mj-ea"/>
                  <a:buAutoNum type="circleNumDbPlain" startAt="2"/>
                </a:pPr>
                <a:r>
                  <a:rPr lang="en-US" altLang="zh-CN" sz="2000" dirty="0"/>
                  <a:t>  </a:t>
                </a:r>
                <a:r>
                  <a:rPr lang="zh-CN" altLang="en-US" sz="2000" dirty="0"/>
                  <a:t>若存在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2000" dirty="0"/>
                  <a:t>的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/>
                  <a:t>列是线性相关的，则存在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dirty="0"/>
                  <a:t>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zh-CN" altLang="en-US" sz="2000" dirty="0"/>
                  <a:t>  </a:t>
                </a:r>
                <a:endParaRPr lang="en-US" altLang="zh-CN" sz="2000" dirty="0"/>
              </a:p>
              <a:p>
                <a:r>
                  <a:rPr lang="en-US" altLang="zh-CN" sz="2000" dirty="0"/>
                  <a:t>       </a:t>
                </a:r>
                <a:r>
                  <a:rPr lang="zh-CN" altLang="en-US" sz="2000" dirty="0"/>
                  <a:t>事实上，若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000" dirty="0"/>
                  <a:t>是线性相关的，则存在不全为零的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000" dirty="0"/>
                  <a:t>使得</a:t>
                </a:r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000" dirty="0"/>
              </a:p>
              <a:p>
                <a:r>
                  <a:rPr lang="en-US" altLang="zh-CN" sz="2000" dirty="0"/>
                  <a:t>       </a:t>
                </a:r>
                <a:r>
                  <a:rPr lang="zh-CN" altLang="en-US" sz="2000" dirty="0"/>
                  <a:t>令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为满足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，若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 1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，其他情况，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            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000" dirty="0"/>
                  <a:t> 的向量，则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000" dirty="0"/>
                  <a:t>，</a:t>
                </a:r>
                <a:endParaRPr lang="en-US" altLang="zh-CN" sz="2000" dirty="0"/>
              </a:p>
              <a:p>
                <a:r>
                  <a:rPr lang="zh-CN" altLang="en-US" sz="2000" dirty="0"/>
                  <a:t>       即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且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0&lt;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B9CFA6C-2931-4CFA-A47C-61FE50FA2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991" y="1372597"/>
                <a:ext cx="10153128" cy="3747501"/>
              </a:xfrm>
              <a:prstGeom prst="rect">
                <a:avLst/>
              </a:prstGeom>
              <a:blipFill>
                <a:blip r:embed="rId3"/>
                <a:stretch>
                  <a:fillRect t="-650" b="-21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6F08C92-2D9D-47F7-A273-C8FA901359BD}"/>
                  </a:ext>
                </a:extLst>
              </p:cNvPr>
              <p:cNvSpPr txBox="1"/>
              <p:nvPr/>
            </p:nvSpPr>
            <p:spPr>
              <a:xfrm>
                <a:off x="716310" y="5085645"/>
                <a:ext cx="10657185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C00000"/>
                    </a:solidFill>
                  </a:rPr>
                  <a:t>“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zh-CN" altLang="en-US" sz="2000" b="1" dirty="0">
                    <a:solidFill>
                      <a:srgbClr val="C00000"/>
                    </a:solidFill>
                  </a:rPr>
                  <a:t>”：</a:t>
                </a:r>
                <a:r>
                  <a:rPr lang="zh-CN" altLang="en-US" sz="2000" dirty="0"/>
                  <a:t>因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000" dirty="0"/>
                  <a:t>，故有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000" dirty="0"/>
                  <a:t>，于是存在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2000" dirty="0"/>
                  <a:t>的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000" dirty="0"/>
                  <a:t>列是线性相关。若存在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2000" dirty="0"/>
                  <a:t>的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000" dirty="0"/>
                  <a:t>列是线性相关，则存在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∖{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dirty="0"/>
                  <a:t>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000" dirty="0"/>
                  <a:t>与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000" dirty="0"/>
                  <a:t>矛盾。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6F08C92-2D9D-47F7-A273-C8FA90135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10" y="5085645"/>
                <a:ext cx="10657185" cy="707886"/>
              </a:xfrm>
              <a:prstGeom prst="rect">
                <a:avLst/>
              </a:prstGeom>
              <a:blipFill>
                <a:blip r:embed="rId4"/>
                <a:stretch>
                  <a:fillRect l="-515" t="-6034" r="-629" b="-137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17774D3-DE1D-48D2-B677-499BDFF8B302}"/>
                  </a:ext>
                </a:extLst>
              </p:cNvPr>
              <p:cNvSpPr txBox="1"/>
              <p:nvPr/>
            </p:nvSpPr>
            <p:spPr>
              <a:xfrm>
                <a:off x="730458" y="5729031"/>
                <a:ext cx="10628887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C00000"/>
                    </a:solidFill>
                  </a:rPr>
                  <a:t>“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⟸</m:t>
                    </m:r>
                  </m:oMath>
                </a14:m>
                <a:r>
                  <a:rPr lang="zh-CN" altLang="en-US" sz="2000" b="1" dirty="0">
                    <a:solidFill>
                      <a:srgbClr val="C00000"/>
                    </a:solidFill>
                  </a:rPr>
                  <a:t>”：</a:t>
                </a:r>
                <a:r>
                  <a:rPr lang="zh-CN" altLang="en-US" sz="2000" dirty="0"/>
                  <a:t>因存在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2000" dirty="0"/>
                  <a:t>的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000" dirty="0"/>
                  <a:t>列线性相关，故</a:t>
                </a:r>
                <a14:m>
                  <m:oMath xmlns:m="http://schemas.openxmlformats.org/officeDocument/2006/math">
                    <m:r>
                      <a:rPr lang="zh-CN" altLang="en-US" sz="2000" b="1" i="1" dirty="0">
                        <a:latin typeface="Cambria Math" panose="02040503050406030204" pitchFamily="18" charset="0"/>
                      </a:rPr>
                      <m:t>有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∖{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dirty="0"/>
                  <a:t>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，从而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000" dirty="0"/>
                  <a:t>. </a:t>
                </a:r>
                <a:r>
                  <a:rPr lang="zh-CN" altLang="en-US" sz="20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000" dirty="0"/>
                  <a:t>，则有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∖{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dirty="0"/>
                  <a:t>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，于是存在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2000" dirty="0"/>
                  <a:t>的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000" dirty="0"/>
                  <a:t>列线性相关，矛盾。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17774D3-DE1D-48D2-B677-499BDFF8B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58" y="5729031"/>
                <a:ext cx="10628887" cy="707886"/>
              </a:xfrm>
              <a:prstGeom prst="rect">
                <a:avLst/>
              </a:prstGeom>
              <a:blipFill>
                <a:blip r:embed="rId5"/>
                <a:stretch>
                  <a:fillRect l="-631" t="-6034" r="-631" b="-129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64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886383B-A066-4D8C-93DA-0F53ED17030B}"/>
                  </a:ext>
                </a:extLst>
              </p:cNvPr>
              <p:cNvSpPr txBox="1"/>
              <p:nvPr/>
            </p:nvSpPr>
            <p:spPr>
              <a:xfrm>
                <a:off x="924340" y="256255"/>
                <a:ext cx="10678684" cy="15497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   例</a:t>
                </a:r>
                <a:r>
                  <a:rPr lang="en-US" altLang="zh-CN" sz="2000" b="1" dirty="0"/>
                  <a:t>6.18: </a:t>
                </a:r>
                <a:r>
                  <a:rPr lang="zh-CN" altLang="en-US" sz="2000" dirty="0"/>
                  <a:t>若线性码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的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000" dirty="0"/>
                      <m:t>生成矩阵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dirty="0"/>
                  <a:t>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有校验矩阵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/>
                  <a:t>. </a:t>
                </a:r>
                <a:r>
                  <a:rPr lang="zh-CN" altLang="en-US" sz="2000" dirty="0"/>
                  <a:t>因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2000" dirty="0"/>
                  <a:t>的任意两列都线性无关，但前</a:t>
                </a:r>
                <a:r>
                  <a:rPr lang="en-US" altLang="zh-CN" sz="2000" dirty="0"/>
                  <a:t>3</a:t>
                </a:r>
                <a:r>
                  <a:rPr lang="zh-CN" altLang="en-US" sz="2000" dirty="0"/>
                  <a:t>列线性相关，故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zh-CN" altLang="en-US" sz="20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en-US" altLang="zh-CN" sz="2000" dirty="0"/>
                  <a:t>2</a:t>
                </a:r>
                <a:r>
                  <a:rPr lang="zh-CN" altLang="en-US" sz="2000" dirty="0"/>
                  <a:t>元</a:t>
                </a:r>
                <a:r>
                  <a:rPr lang="en-US" altLang="zh-CN" sz="2000" dirty="0"/>
                  <a:t>[7,4,3]</a:t>
                </a:r>
                <a:r>
                  <a:rPr lang="zh-CN" altLang="en-US" sz="2000" dirty="0"/>
                  <a:t>线性分组码。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886383B-A066-4D8C-93DA-0F53ED170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40" y="256255"/>
                <a:ext cx="10678684" cy="1549783"/>
              </a:xfrm>
              <a:prstGeom prst="rect">
                <a:avLst/>
              </a:prstGeom>
              <a:blipFill>
                <a:blip r:embed="rId2"/>
                <a:stretch>
                  <a:fillRect r="-685" b="-66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69AE52B-7901-4D78-8EA5-998FE2C598AE}"/>
                  </a:ext>
                </a:extLst>
              </p:cNvPr>
              <p:cNvSpPr txBox="1"/>
              <p:nvPr/>
            </p:nvSpPr>
            <p:spPr>
              <a:xfrm>
                <a:off x="924340" y="1766567"/>
                <a:ext cx="711428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定理</a:t>
                </a:r>
                <a:r>
                  <a:rPr lang="en-US" altLang="zh-CN" sz="2000" b="1" dirty="0"/>
                  <a:t>6.19: </a:t>
                </a:r>
                <a:r>
                  <a:rPr lang="zh-CN" altLang="en-US" sz="20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/>
                  <a:t>元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/>
                  <a:t>线性分组码，则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+1.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69AE52B-7901-4D78-8EA5-998FE2C59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40" y="1766567"/>
                <a:ext cx="7114287" cy="400110"/>
              </a:xfrm>
              <a:prstGeom prst="rect">
                <a:avLst/>
              </a:prstGeom>
              <a:blipFill>
                <a:blip r:embed="rId3"/>
                <a:stretch>
                  <a:fillRect t="-10769" b="-2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74FD7A1-DC9C-469A-A202-6FA3CFD695F1}"/>
                  </a:ext>
                </a:extLst>
              </p:cNvPr>
              <p:cNvSpPr txBox="1"/>
              <p:nvPr/>
            </p:nvSpPr>
            <p:spPr>
              <a:xfrm>
                <a:off x="870683" y="2142984"/>
                <a:ext cx="1067307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证明：</a:t>
                </a:r>
                <a:r>
                  <a:rPr lang="zh-CN" altLang="en-US" sz="2000" dirty="0"/>
                  <a:t>因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的对偶码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zh-CN" altLang="en-US" sz="2000" dirty="0"/>
                  <a:t>是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/>
                  <a:t>元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/>
                  <a:t>线性分组码，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的校验矩阵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2000" dirty="0"/>
                  <a:t>是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/>
                  <a:t>矩阵，于是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2000" dirty="0"/>
                  <a:t>的任意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sz="2000" dirty="0"/>
                  <a:t>列都是线性相关的，因此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+1.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74FD7A1-DC9C-469A-A202-6FA3CFD69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3" y="2142984"/>
                <a:ext cx="10673079" cy="707886"/>
              </a:xfrm>
              <a:prstGeom prst="rect">
                <a:avLst/>
              </a:prstGeom>
              <a:blipFill>
                <a:blip r:embed="rId4"/>
                <a:stretch>
                  <a:fillRect t="-6034" b="-129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CB7162E-0B95-4F07-B7FF-E5D0CE013721}"/>
                  </a:ext>
                </a:extLst>
              </p:cNvPr>
              <p:cNvSpPr txBox="1"/>
              <p:nvPr/>
            </p:nvSpPr>
            <p:spPr>
              <a:xfrm>
                <a:off x="1035179" y="4168321"/>
                <a:ext cx="9282937" cy="405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/>
                  <a:t>元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码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满足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+1，</m:t>
                    </m:r>
                  </m:oMath>
                </a14:m>
                <a:r>
                  <a:rPr lang="zh-CN" altLang="en-US" sz="2000" dirty="0"/>
                  <a:t>则称之为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最大距离可分码</a:t>
                </a:r>
                <a:r>
                  <a:rPr lang="zh-CN" altLang="en-US" sz="2000" dirty="0"/>
                  <a:t>（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MDS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码</a:t>
                </a:r>
                <a:r>
                  <a:rPr lang="zh-CN" altLang="en-US" sz="2000" dirty="0"/>
                  <a:t>）。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CB7162E-0B95-4F07-B7FF-E5D0CE013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79" y="4168321"/>
                <a:ext cx="9282937" cy="405624"/>
              </a:xfrm>
              <a:prstGeom prst="rect">
                <a:avLst/>
              </a:prstGeom>
              <a:blipFill>
                <a:blip r:embed="rId5"/>
                <a:stretch>
                  <a:fillRect l="-1970" t="-9091" r="-2035" b="-2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F2D19B5-B4A8-496B-852A-DA9B02DABA9F}"/>
                  </a:ext>
                </a:extLst>
              </p:cNvPr>
              <p:cNvSpPr txBox="1"/>
              <p:nvPr/>
            </p:nvSpPr>
            <p:spPr>
              <a:xfrm>
                <a:off x="870683" y="4626607"/>
                <a:ext cx="10673079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solidFill>
                      <a:srgbClr val="C00000"/>
                    </a:solidFill>
                  </a:rPr>
                  <a:t>平凡的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MDS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码</a:t>
                </a:r>
                <a:r>
                  <a:rPr lang="zh-CN" altLang="en-US" sz="2000" dirty="0"/>
                  <a:t>：</a:t>
                </a:r>
                <a:r>
                  <a:rPr lang="zh-CN" altLang="en-US" sz="2000" b="0" dirty="0">
                    <a:latin typeface="Cambria Math" panose="02040503050406030204" pitchFamily="18" charset="0"/>
                  </a:rPr>
                  <a:t>全部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</a:rPr>
                  <a:t>元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b="0" dirty="0">
                    <a:latin typeface="Cambria Math" panose="02040503050406030204" pitchFamily="18" charset="0"/>
                  </a:rPr>
                  <a:t>长向量构成的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</a:rPr>
                  <a:t>元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</a:rPr>
                  <a:t>码；若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</a:rPr>
                  <a:t>元群，由一个分量非零的向量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</a:rPr>
                  <a:t>的倍数构成的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</a:rPr>
                  <a:t>元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0" dirty="0">
                    <a:latin typeface="Cambria Math" panose="02040503050406030204" pitchFamily="18" charset="0"/>
                  </a:rPr>
                  <a:t>码；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</a:rPr>
                  <a:t>元有限域，</a:t>
                </a:r>
                <a:r>
                  <a:rPr lang="zh-CN" altLang="en-US" sz="2000" b="0" dirty="0">
                    <a:latin typeface="Cambria Math" panose="02040503050406030204" pitchFamily="18" charset="0"/>
                  </a:rPr>
                  <a:t>由与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一个分量非零的向量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</a:rPr>
                  <a:t>正交的向量构成的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</a:rPr>
                  <a:t>元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−1, 2]</m:t>
                    </m:r>
                  </m:oMath>
                </a14:m>
                <a:r>
                  <a:rPr lang="zh-CN" altLang="en-US" sz="2000" dirty="0"/>
                  <a:t>线性码。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F2D19B5-B4A8-496B-852A-DA9B02DAB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3" y="4626607"/>
                <a:ext cx="10673079" cy="1015663"/>
              </a:xfrm>
              <a:prstGeom prst="rect">
                <a:avLst/>
              </a:prstGeom>
              <a:blipFill>
                <a:blip r:embed="rId6"/>
                <a:stretch>
                  <a:fillRect l="-514" t="-4192" r="-628" b="-89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6866699-F071-47D6-A0A2-B7BF327B2099}"/>
                  </a:ext>
                </a:extLst>
              </p:cNvPr>
              <p:cNvSpPr txBox="1"/>
              <p:nvPr/>
            </p:nvSpPr>
            <p:spPr>
              <a:xfrm>
                <a:off x="870683" y="2981890"/>
                <a:ext cx="8490849" cy="405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solidFill>
                      <a:srgbClr val="C00000"/>
                    </a:solidFill>
                  </a:rPr>
                  <a:t>辛格尔顿界：</a:t>
                </a:r>
                <a:r>
                  <a:rPr lang="zh-CN" altLang="en-US" sz="2000" dirty="0"/>
                  <a:t>任何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/>
                  <a:t>元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码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的最小汉明距离满足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+1.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6866699-F071-47D6-A0A2-B7BF327B2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3" y="2981890"/>
                <a:ext cx="8490849" cy="405624"/>
              </a:xfrm>
              <a:prstGeom prst="rect">
                <a:avLst/>
              </a:prstGeom>
              <a:blipFill>
                <a:blip r:embed="rId7"/>
                <a:stretch>
                  <a:fillRect t="-8955" b="-238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DECA19BD-6430-43D1-BB31-2C3A6FAE19BB}"/>
              </a:ext>
            </a:extLst>
          </p:cNvPr>
          <p:cNvSpPr txBox="1"/>
          <p:nvPr/>
        </p:nvSpPr>
        <p:spPr>
          <a:xfrm>
            <a:off x="924341" y="5664692"/>
            <a:ext cx="985059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非平凡</a:t>
            </a:r>
            <a:r>
              <a:rPr lang="en-US" altLang="zh-CN" sz="2000" dirty="0"/>
              <a:t>MDS</a:t>
            </a:r>
            <a:r>
              <a:rPr lang="zh-CN" altLang="en-US" sz="2000" dirty="0"/>
              <a:t>码的存在性及其构造是重要的组合编码问题，在密码学中也有重要应用。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57B7A6B-1463-415C-AFE3-3DA4CA89E97D}"/>
              </a:ext>
            </a:extLst>
          </p:cNvPr>
          <p:cNvSpPr/>
          <p:nvPr/>
        </p:nvSpPr>
        <p:spPr>
          <a:xfrm>
            <a:off x="8727487" y="3592799"/>
            <a:ext cx="1224136" cy="123316"/>
          </a:xfrm>
          <a:prstGeom prst="rect">
            <a:avLst/>
          </a:prstGeom>
          <a:solidFill>
            <a:srgbClr val="00B050">
              <a:alpha val="45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DF8F4E3-FBDA-47E2-87B8-91F111F206A2}"/>
              </a:ext>
            </a:extLst>
          </p:cNvPr>
          <p:cNvSpPr/>
          <p:nvPr/>
        </p:nvSpPr>
        <p:spPr>
          <a:xfrm>
            <a:off x="8727487" y="3814502"/>
            <a:ext cx="1224136" cy="139984"/>
          </a:xfrm>
          <a:prstGeom prst="rect">
            <a:avLst/>
          </a:prstGeom>
          <a:solidFill>
            <a:srgbClr val="00B050">
              <a:alpha val="32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9A9DB6A-7318-46D1-A241-D46A1E891FEA}"/>
              </a:ext>
            </a:extLst>
          </p:cNvPr>
          <p:cNvSpPr/>
          <p:nvPr/>
        </p:nvSpPr>
        <p:spPr>
          <a:xfrm>
            <a:off x="9951623" y="3592799"/>
            <a:ext cx="1393038" cy="123316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D294EF3-1435-4FB4-B199-CD1DEC621923}"/>
              </a:ext>
            </a:extLst>
          </p:cNvPr>
          <p:cNvSpPr/>
          <p:nvPr/>
        </p:nvSpPr>
        <p:spPr>
          <a:xfrm>
            <a:off x="9951623" y="3812732"/>
            <a:ext cx="1393038" cy="139984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FCE3BF0-89A9-471C-AEAC-6B14C4306ABF}"/>
                  </a:ext>
                </a:extLst>
              </p:cNvPr>
              <p:cNvSpPr txBox="1"/>
              <p:nvPr/>
            </p:nvSpPr>
            <p:spPr>
              <a:xfrm>
                <a:off x="1339177" y="3407774"/>
                <a:ext cx="6231508" cy="707886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>
                    <a:solidFill>
                      <a:srgbClr val="00B0F0"/>
                    </a:solidFill>
                  </a:rPr>
                  <a:t>根据鸽笼原理，存在不同码字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sz="2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2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solidFill>
                      <a:srgbClr val="00B0F0"/>
                    </a:solidFill>
                  </a:rPr>
                  <a:t>使得它们的前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>
                    <a:solidFill>
                      <a:srgbClr val="00B0F0"/>
                    </a:solidFill>
                  </a:rPr>
                  <a:t>位中至多有一位不同，因此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altLang="zh-CN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CN" sz="2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≤1+(</m:t>
                    </m:r>
                    <m:r>
                      <a:rPr lang="en-US" altLang="zh-CN" sz="2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i="1" dirty="0">
                    <a:solidFill>
                      <a:srgbClr val="00B0F0"/>
                    </a:solidFill>
                  </a:rPr>
                  <a:t>.</a:t>
                </a:r>
                <a:endParaRPr lang="zh-CN" altLang="en-US" sz="2000" i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FCE3BF0-89A9-471C-AEAC-6B14C4306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177" y="3407774"/>
                <a:ext cx="6231508" cy="707886"/>
              </a:xfrm>
              <a:prstGeom prst="rect">
                <a:avLst/>
              </a:prstGeom>
              <a:blipFill>
                <a:blip r:embed="rId9"/>
                <a:stretch>
                  <a:fillRect l="-391" t="-5085" r="-586" b="-14407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107AE83-1D91-4B24-8364-D6B242EB0F94}"/>
                  </a:ext>
                </a:extLst>
              </p:cNvPr>
              <p:cNvSpPr txBox="1"/>
              <p:nvPr/>
            </p:nvSpPr>
            <p:spPr>
              <a:xfrm>
                <a:off x="8285784" y="3501924"/>
                <a:ext cx="21319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107AE83-1D91-4B24-8364-D6B242EB0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784" y="3501924"/>
                <a:ext cx="213199" cy="276999"/>
              </a:xfrm>
              <a:prstGeom prst="rect">
                <a:avLst/>
              </a:prstGeom>
              <a:blipFill>
                <a:blip r:embed="rId10"/>
                <a:stretch>
                  <a:fillRect l="-28571" b="-4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9684CBE-671E-4D5E-A987-02F5713185C5}"/>
                  </a:ext>
                </a:extLst>
              </p:cNvPr>
              <p:cNvSpPr txBox="1"/>
              <p:nvPr/>
            </p:nvSpPr>
            <p:spPr>
              <a:xfrm>
                <a:off x="8297005" y="3740337"/>
                <a:ext cx="20197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9684CBE-671E-4D5E-A987-02F571318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005" y="3740337"/>
                <a:ext cx="201978" cy="276999"/>
              </a:xfrm>
              <a:prstGeom prst="rect">
                <a:avLst/>
              </a:prstGeom>
              <a:blipFill>
                <a:blip r:embed="rId11"/>
                <a:stretch>
                  <a:fillRect l="-30303" b="-4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左大括号 25">
            <a:extLst>
              <a:ext uri="{FF2B5EF4-FFF2-40B4-BE49-F238E27FC236}">
                <a16:creationId xmlns:a16="http://schemas.microsoft.com/office/drawing/2014/main" id="{A976FB1D-7673-4AEA-BF8A-9CD4CC13BE67}"/>
              </a:ext>
            </a:extLst>
          </p:cNvPr>
          <p:cNvSpPr/>
          <p:nvPr/>
        </p:nvSpPr>
        <p:spPr>
          <a:xfrm rot="5400000">
            <a:off x="10586484" y="2717591"/>
            <a:ext cx="123316" cy="13930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A1EA618-095F-4799-A701-6877AEDA414C}"/>
                  </a:ext>
                </a:extLst>
              </p:cNvPr>
              <p:cNvSpPr txBox="1"/>
              <p:nvPr/>
            </p:nvSpPr>
            <p:spPr>
              <a:xfrm>
                <a:off x="10343026" y="3061155"/>
                <a:ext cx="61023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A1EA618-095F-4799-A701-6877AEDA4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026" y="3061155"/>
                <a:ext cx="610232" cy="276999"/>
              </a:xfrm>
              <a:prstGeom prst="rect">
                <a:avLst/>
              </a:prstGeom>
              <a:blipFill>
                <a:blip r:embed="rId12"/>
                <a:stretch>
                  <a:fillRect l="-9000" r="-3000" b="-108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78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3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 animBg="1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24E9AC-5409-4D4F-A9D4-91BE3AB2B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495794"/>
            <a:ext cx="6624736" cy="407640"/>
          </a:xfrm>
        </p:spPr>
        <p:txBody>
          <a:bodyPr>
            <a:normAutofit fontScale="90000"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§6.4 </a:t>
            </a:r>
            <a:r>
              <a:rPr lang="zh-CN" altLang="en-US" sz="2400" dirty="0">
                <a:solidFill>
                  <a:schemeClr val="tx1"/>
                </a:solidFill>
              </a:rPr>
              <a:t>线性分组码的标准阵译码和伴随式列表译码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938600F-FCD0-480D-B82E-790588037A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5820" y="1083184"/>
                <a:ext cx="10657184" cy="525658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+mn-lt"/>
                    <a:ea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𝐶</m:t>
                    </m:r>
                  </m:oMath>
                </a14:m>
                <a:r>
                  <a:rPr lang="zh-CN" altLang="en-US" dirty="0">
                    <a:latin typeface="+mn-lt"/>
                    <a:ea typeface="+mn-ea"/>
                  </a:rPr>
                  <a:t>为一个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𝑞</m:t>
                    </m:r>
                  </m:oMath>
                </a14:m>
                <a:r>
                  <a:rPr lang="zh-CN" altLang="en-US" dirty="0">
                    <a:latin typeface="+mn-lt"/>
                    <a:ea typeface="+mn-ea"/>
                  </a:rPr>
                  <a:t>元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  <a:ea typeface="+mn-ea"/>
                      </a:rPr>
                      <m:t>[</m:t>
                    </m:r>
                    <m:r>
                      <a:rPr lang="en-US" altLang="zh-CN" dirty="0"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  <m:r>
                      <a:rPr lang="en-US" altLang="zh-CN" dirty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dirty="0">
                        <a:latin typeface="Cambria Math" panose="02040503050406030204" pitchFamily="18" charset="0"/>
                        <a:ea typeface="+mn-ea"/>
                      </a:rPr>
                      <m:t>𝑘</m:t>
                    </m:r>
                    <m:r>
                      <a:rPr lang="en-US" altLang="zh-CN" dirty="0">
                        <a:latin typeface="Cambria Math" panose="02040503050406030204" pitchFamily="18" charset="0"/>
                        <a:ea typeface="+mn-ea"/>
                      </a:rPr>
                      <m:t>]</m:t>
                    </m:r>
                  </m:oMath>
                </a14:m>
                <a:r>
                  <a:rPr lang="zh-CN" altLang="en-US" dirty="0">
                    <a:latin typeface="+mn-lt"/>
                    <a:ea typeface="+mn-ea"/>
                  </a:rPr>
                  <a:t>线性分组码，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𝒂</m:t>
                    </m:r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+mn-ea"/>
                          </a:rPr>
                          <m:t>𝑉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𝑉</m:t>
                    </m:r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+mn-ea"/>
                          </a:rPr>
                          <m:t>𝐹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ea typeface="+mn-ea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zh-CN" altLang="en-US" dirty="0">
                    <a:latin typeface="+mn-lt"/>
                    <a:ea typeface="+mn-ea"/>
                  </a:rPr>
                  <a:t>，称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𝐶</m:t>
                    </m:r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𝒂</m:t>
                    </m:r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={</m:t>
                    </m:r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𝒄</m:t>
                    </m:r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𝒂</m:t>
                    </m:r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:</m:t>
                    </m:r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𝒄</m:t>
                    </m:r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𝐶</m:t>
                    </m:r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}</m:t>
                    </m:r>
                  </m:oMath>
                </a14:m>
                <a:r>
                  <a:rPr lang="zh-CN" altLang="en-US" dirty="0">
                    <a:latin typeface="+mn-lt"/>
                    <a:ea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  <a:ea typeface="+mn-ea"/>
                      </a:rPr>
                      <m:t>𝐶</m:t>
                    </m:r>
                  </m:oMath>
                </a14:m>
                <a:r>
                  <a:rPr lang="zh-CN" altLang="en-US" dirty="0">
                    <a:latin typeface="+mn-lt"/>
                    <a:ea typeface="+mn-ea"/>
                  </a:rPr>
                  <a:t>的一个</a:t>
                </a:r>
                <a:r>
                  <a:rPr lang="zh-CN" altLang="en-US" dirty="0">
                    <a:solidFill>
                      <a:srgbClr val="C00000"/>
                    </a:solidFill>
                    <a:latin typeface="+mn-lt"/>
                    <a:ea typeface="+mn-ea"/>
                  </a:rPr>
                  <a:t>陪集</a:t>
                </a:r>
                <a:r>
                  <a:rPr lang="zh-CN" altLang="en-US" dirty="0">
                    <a:latin typeface="+mn-lt"/>
                    <a:ea typeface="+mn-ea"/>
                  </a:rPr>
                  <a:t>。</a:t>
                </a:r>
                <a:endParaRPr lang="en-US" altLang="zh-CN" dirty="0">
                  <a:latin typeface="+mn-lt"/>
                  <a:ea typeface="+mn-ea"/>
                </a:endParaRPr>
              </a:p>
              <a:p>
                <a:pPr marL="0" indent="0">
                  <a:buNone/>
                </a:pPr>
                <a:r>
                  <a:rPr lang="zh-CN" altLang="en-US" b="1" dirty="0">
                    <a:latin typeface="+mn-lt"/>
                    <a:ea typeface="+mn-ea"/>
                  </a:rPr>
                  <a:t>定理</a:t>
                </a:r>
                <a:r>
                  <a:rPr lang="en-US" altLang="zh-CN" b="1" dirty="0">
                    <a:latin typeface="+mn-lt"/>
                    <a:ea typeface="+mn-ea"/>
                  </a:rPr>
                  <a:t>6.20</a:t>
                </a:r>
                <a:r>
                  <a:rPr lang="zh-CN" altLang="en-US" b="1" dirty="0">
                    <a:latin typeface="+mn-lt"/>
                    <a:ea typeface="+mn-ea"/>
                  </a:rPr>
                  <a:t>：</a:t>
                </a:r>
                <a:r>
                  <a:rPr lang="zh-CN" altLang="en-US" dirty="0">
                    <a:latin typeface="+mn-lt"/>
                    <a:ea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𝐶</m:t>
                    </m:r>
                  </m:oMath>
                </a14:m>
                <a:r>
                  <a:rPr lang="zh-CN" altLang="en-US" dirty="0">
                    <a:latin typeface="+mn-lt"/>
                    <a:ea typeface="+mn-ea"/>
                  </a:rPr>
                  <a:t>为一个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𝑞</m:t>
                    </m:r>
                  </m:oMath>
                </a14:m>
                <a:r>
                  <a:rPr lang="zh-CN" altLang="en-US" dirty="0">
                    <a:latin typeface="+mn-lt"/>
                    <a:ea typeface="+mn-ea"/>
                  </a:rPr>
                  <a:t>元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  <a:ea typeface="+mn-ea"/>
                      </a:rPr>
                      <m:t>[</m:t>
                    </m:r>
                    <m:r>
                      <a:rPr lang="en-US" altLang="zh-CN" dirty="0"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  <m:r>
                      <a:rPr lang="en-US" altLang="zh-CN" dirty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dirty="0">
                        <a:latin typeface="Cambria Math" panose="02040503050406030204" pitchFamily="18" charset="0"/>
                        <a:ea typeface="+mn-ea"/>
                      </a:rPr>
                      <m:t>𝑘</m:t>
                    </m:r>
                    <m:r>
                      <a:rPr lang="en-US" altLang="zh-CN" dirty="0">
                        <a:latin typeface="Cambria Math" panose="02040503050406030204" pitchFamily="18" charset="0"/>
                        <a:ea typeface="+mn-ea"/>
                      </a:rPr>
                      <m:t>]</m:t>
                    </m:r>
                  </m:oMath>
                </a14:m>
                <a:r>
                  <a:rPr lang="zh-CN" altLang="en-US" dirty="0">
                    <a:latin typeface="+mn-lt"/>
                    <a:ea typeface="+mn-ea"/>
                  </a:rPr>
                  <a:t>线性分组码，则</a:t>
                </a:r>
                <a:endParaRPr lang="en-US" altLang="zh-CN" dirty="0">
                  <a:latin typeface="+mn-lt"/>
                  <a:ea typeface="+mn-ea"/>
                </a:endParaRPr>
              </a:p>
              <a:p>
                <a:pPr marL="736282" lvl="1" indent="-457200">
                  <a:buFont typeface="+mj-ea"/>
                  <a:buAutoNum type="circleNumDbPlain"/>
                </a:pPr>
                <a:r>
                  <a:rPr lang="en-US" altLang="zh-CN" sz="2000" b="0" dirty="0"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𝐶</m:t>
                    </m:r>
                  </m:oMath>
                </a14:m>
                <a:r>
                  <a:rPr lang="zh-CN" altLang="en-US" sz="2000" dirty="0">
                    <a:latin typeface="+mn-lt"/>
                    <a:ea typeface="+mn-ea"/>
                  </a:rPr>
                  <a:t>的各陪集均含有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𝑞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+mn-lt"/>
                    <a:ea typeface="+mn-ea"/>
                  </a:rPr>
                  <a:t>个向量。</a:t>
                </a:r>
                <a:endParaRPr lang="en-US" altLang="zh-CN" sz="2000" dirty="0">
                  <a:latin typeface="+mn-lt"/>
                  <a:ea typeface="+mn-ea"/>
                </a:endParaRPr>
              </a:p>
              <a:p>
                <a:pPr marL="736282" lvl="1" indent="-457200">
                  <a:buFont typeface="+mj-ea"/>
                  <a:buAutoNum type="circleNumDbPlain"/>
                </a:pPr>
                <a:r>
                  <a:rPr lang="en-US" altLang="zh-CN" sz="2000" b="0" dirty="0"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𝐶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+mn-ea"/>
                      </a:rPr>
                      <m:t>恰有</m:t>
                    </m:r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𝑞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+mn-lt"/>
                    <a:ea typeface="+mn-ea"/>
                  </a:rPr>
                  <a:t>个不同的陪集，它们互不相交，并且构成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𝑉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+mn-lt"/>
                    <a:ea typeface="+mn-ea"/>
                  </a:rPr>
                  <a:t>的一个分拆。</a:t>
                </a:r>
                <a:endParaRPr lang="en-US" altLang="zh-CN" sz="2000" dirty="0">
                  <a:latin typeface="+mn-lt"/>
                  <a:ea typeface="+mn-ea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C00000"/>
                    </a:solidFill>
                    <a:latin typeface="+mn-lt"/>
                    <a:ea typeface="+mn-ea"/>
                  </a:rPr>
                  <a:t>标准阵译码方法</a:t>
                </a:r>
                <a:r>
                  <a:rPr lang="zh-CN" altLang="en-US" dirty="0">
                    <a:latin typeface="+mn-lt"/>
                    <a:ea typeface="+mn-ea"/>
                  </a:rPr>
                  <a:t>：</a:t>
                </a:r>
                <a:endParaRPr lang="en-US" altLang="zh-CN" dirty="0">
                  <a:latin typeface="+mn-lt"/>
                  <a:ea typeface="+mn-ea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>
                    <a:solidFill>
                      <a:srgbClr val="00B050"/>
                    </a:solidFill>
                    <a:latin typeface="+mn-lt"/>
                    <a:ea typeface="+mn-ea"/>
                  </a:rPr>
                  <a:t>构造标准阵</a:t>
                </a:r>
                <a:endParaRPr lang="en-US" altLang="zh-CN" dirty="0">
                  <a:solidFill>
                    <a:srgbClr val="00B050"/>
                  </a:solidFill>
                  <a:latin typeface="+mn-lt"/>
                  <a:ea typeface="+mn-ea"/>
                </a:endParaRPr>
              </a:p>
              <a:p>
                <a:pPr marL="793432" lvl="1" indent="-514350">
                  <a:buFont typeface="+mj-ea"/>
                  <a:buAutoNum type="circleNumDbPlain"/>
                </a:pPr>
                <a:r>
                  <a:rPr lang="zh-CN" altLang="en-US" sz="2000" dirty="0">
                    <a:latin typeface="+mn-lt"/>
                    <a:ea typeface="+mn-ea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𝐶</m:t>
                    </m:r>
                  </m:oMath>
                </a14:m>
                <a:r>
                  <a:rPr lang="zh-CN" altLang="en-US" sz="2000" dirty="0">
                    <a:latin typeface="+mn-lt"/>
                    <a:ea typeface="+mn-ea"/>
                  </a:rPr>
                  <a:t>中的全部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𝑞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+mn-lt"/>
                    <a:ea typeface="+mn-ea"/>
                  </a:rPr>
                  <a:t>个码字排成一行，并且将全零码字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𝟎</m:t>
                    </m:r>
                  </m:oMath>
                </a14:m>
                <a:r>
                  <a:rPr lang="zh-CN" altLang="en-US" sz="2000" dirty="0">
                    <a:latin typeface="+mn-lt"/>
                    <a:ea typeface="+mn-ea"/>
                  </a:rPr>
                  <a:t>置于最左端。令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=2</m:t>
                    </m:r>
                  </m:oMath>
                </a14:m>
                <a:r>
                  <a:rPr lang="en-US" altLang="zh-CN" sz="2000" dirty="0">
                    <a:latin typeface="+mn-lt"/>
                    <a:ea typeface="+mn-ea"/>
                  </a:rPr>
                  <a:t>.</a:t>
                </a:r>
              </a:p>
              <a:p>
                <a:pPr marL="793432" lvl="1" indent="-514350">
                  <a:buFont typeface="+mj-ea"/>
                  <a:buAutoNum type="circleNumDbPlain"/>
                </a:pPr>
                <a:r>
                  <a:rPr lang="zh-CN" altLang="en-US" sz="2000" dirty="0">
                    <a:latin typeface="+mn-lt"/>
                    <a:ea typeface="+mn-ea"/>
                  </a:rPr>
                  <a:t>任选一个不在前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−1</m:t>
                    </m:r>
                  </m:oMath>
                </a14:m>
                <a:r>
                  <a:rPr lang="zh-CN" altLang="en-US" sz="2000" dirty="0">
                    <a:latin typeface="+mn-lt"/>
                    <a:ea typeface="+mn-ea"/>
                  </a:rPr>
                  <a:t>行的重量最轻的向量置于第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𝑖</m:t>
                    </m:r>
                  </m:oMath>
                </a14:m>
                <a:r>
                  <a:rPr lang="zh-CN" altLang="en-US" sz="2000" dirty="0">
                    <a:latin typeface="+mn-lt"/>
                    <a:ea typeface="+mn-ea"/>
                  </a:rPr>
                  <a:t>行的最左端并记之为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𝒂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+mn-lt"/>
                    <a:ea typeface="+mn-ea"/>
                  </a:rPr>
                  <a:t>，然后将其与第</a:t>
                </a:r>
                <a:r>
                  <a:rPr lang="en-US" altLang="zh-CN" sz="2000" dirty="0">
                    <a:latin typeface="+mn-lt"/>
                    <a:ea typeface="+mn-ea"/>
                  </a:rPr>
                  <a:t>1</a:t>
                </a:r>
                <a:r>
                  <a:rPr lang="zh-CN" altLang="en-US" sz="2000" dirty="0">
                    <a:latin typeface="+mn-lt"/>
                    <a:ea typeface="+mn-ea"/>
                  </a:rPr>
                  <a:t>行中的非零码字依次相加产生第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𝑖</m:t>
                    </m:r>
                  </m:oMath>
                </a14:m>
                <a:r>
                  <a:rPr lang="zh-CN" altLang="en-US" sz="2000" dirty="0">
                    <a:latin typeface="+mn-lt"/>
                    <a:ea typeface="+mn-ea"/>
                  </a:rPr>
                  <a:t>行。（该行向量的全体构成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𝐶</m:t>
                    </m:r>
                  </m:oMath>
                </a14:m>
                <a:r>
                  <a:rPr lang="zh-CN" altLang="en-US" sz="2000" dirty="0">
                    <a:latin typeface="+mn-lt"/>
                    <a:ea typeface="+mn-ea"/>
                  </a:rPr>
                  <a:t>的陪集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𝐶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𝒂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  <a:ea typeface="+mn-ea"/>
                      </a:rPr>
                      <m:t>，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+mn-lt"/>
                    <a:ea typeface="+mn-ea"/>
                  </a:rPr>
                  <a:t>是其中重量最轻的向量，称为该陪集的代表元）</a:t>
                </a:r>
                <a:endParaRPr lang="en-US" altLang="zh-CN" sz="2000" dirty="0">
                  <a:latin typeface="+mn-lt"/>
                  <a:ea typeface="+mn-ea"/>
                </a:endParaRPr>
              </a:p>
              <a:p>
                <a:pPr marL="793432" lvl="1" indent="-514350">
                  <a:buFont typeface="+mj-ea"/>
                  <a:buAutoNum type="circleNumDbPlain"/>
                </a:pPr>
                <a:r>
                  <a:rPr lang="zh-CN" altLang="en-US" sz="2000" dirty="0">
                    <a:latin typeface="+mn-lt"/>
                    <a:ea typeface="+mn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&lt;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𝑞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n-ea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+mn-lt"/>
                    <a:ea typeface="+mn-ea"/>
                  </a:rPr>
                  <a:t>，令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n-ea"/>
                      </a:rPr>
                      <m:t>+1→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000" dirty="0">
                    <a:latin typeface="+mn-lt"/>
                    <a:ea typeface="+mn-ea"/>
                  </a:rPr>
                  <a:t>，转</a:t>
                </a:r>
                <a:r>
                  <a:rPr lang="en-US" altLang="zh-CN" sz="2000" dirty="0">
                    <a:latin typeface="+mn-lt"/>
                    <a:ea typeface="+mn-ea"/>
                  </a:rPr>
                  <a:t>②</a:t>
                </a:r>
                <a:r>
                  <a:rPr lang="zh-CN" altLang="en-US" sz="2000" dirty="0">
                    <a:latin typeface="+mn-lt"/>
                    <a:ea typeface="+mn-ea"/>
                  </a:rPr>
                  <a:t>列出下一个陪集。</a:t>
                </a:r>
                <a:endParaRPr lang="en-US" altLang="zh-CN" sz="2000" dirty="0">
                  <a:latin typeface="+mn-lt"/>
                  <a:ea typeface="+mn-ea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>
                    <a:solidFill>
                      <a:srgbClr val="00B050"/>
                    </a:solidFill>
                    <a:latin typeface="+mn-lt"/>
                    <a:ea typeface="+mn-ea"/>
                  </a:rPr>
                  <a:t>译码</a:t>
                </a:r>
                <a:endParaRPr lang="en-US" altLang="zh-CN" dirty="0">
                  <a:solidFill>
                    <a:srgbClr val="00B050"/>
                  </a:solidFill>
                  <a:latin typeface="+mn-lt"/>
                  <a:ea typeface="+mn-ea"/>
                </a:endParaRPr>
              </a:p>
              <a:p>
                <a:pPr marL="279082" lvl="1" indent="0">
                  <a:buNone/>
                </a:pPr>
                <a:r>
                  <a:rPr lang="zh-CN" altLang="en-US" sz="2000" dirty="0">
                    <a:latin typeface="+mn-lt"/>
                    <a:ea typeface="+mn-ea"/>
                  </a:rPr>
                  <a:t>若接收向量为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+mn-lt"/>
                    <a:ea typeface="+mn-ea"/>
                  </a:rPr>
                  <a:t>，将其译为标准阵中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</m:oMath>
                </a14:m>
                <a:r>
                  <a:rPr lang="zh-CN" altLang="en-US" sz="2000" dirty="0">
                    <a:latin typeface="+mn-lt"/>
                    <a:ea typeface="+mn-ea"/>
                  </a:rPr>
                  <a:t>所在列最顶端的码字。</a:t>
                </a:r>
                <a:endParaRPr lang="en-US" altLang="zh-CN" sz="2000" dirty="0"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938600F-FCD0-480D-B82E-790588037A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5820" y="1083184"/>
                <a:ext cx="10657184" cy="5256584"/>
              </a:xfrm>
              <a:blipFill>
                <a:blip r:embed="rId2"/>
                <a:stretch>
                  <a:fillRect l="-629" t="-1508" b="-12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78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1DFAFB00-27D8-4C5C-A187-FD9E315ED57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11814" y="476672"/>
                <a:ext cx="10765196" cy="194421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000" b="1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       定理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6.21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：标准阵译码是最近邻译码。</a:t>
                </a:r>
                <a:br>
                  <a:rPr lang="en-US" altLang="zh-CN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</a:br>
                <a:r>
                  <a:rPr lang="zh-CN" altLang="en-US" sz="2000" b="1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证明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：因为向量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𝒆</m:t>
                    </m:r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en-US" altLang="zh-CN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𝒚</m:t>
                    </m:r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lang="en-US" altLang="zh-CN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𝒄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与接收向量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𝒚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属于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𝐶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的同一个陪集当且仅当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𝒄</m:t>
                    </m:r>
                    <m:r>
                      <a:rPr lang="zh-CN" alt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是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𝐶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中的一个码字，故若取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𝒆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𝒚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所在陪集的代表元（即标准阵中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所在行最左端的向量），则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𝒄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𝒚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𝒆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就是与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𝒚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距离最近的码字（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𝒚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𝒄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𝒚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𝒄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</m:d>
                    <m: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min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），此时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𝒄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恰为标准阵中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𝒚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所在列最顶端的码字。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1DFAFB00-27D8-4C5C-A187-FD9E315ED5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11814" y="476672"/>
                <a:ext cx="10765196" cy="1944216"/>
              </a:xfrm>
              <a:blipFill>
                <a:blip r:embed="rId2"/>
                <a:stretch>
                  <a:fillRect l="-623" r="-453" b="-50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269277C-CA52-4DF6-BF89-941C04AE5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3168" y="2618442"/>
                <a:ext cx="10639182" cy="40011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>
                    <a:latin typeface="+mn-lt"/>
                    <a:ea typeface="+mn-ea"/>
                  </a:rPr>
                  <a:t>例</a:t>
                </a:r>
                <a:r>
                  <a:rPr lang="en-US" altLang="zh-CN" b="1" dirty="0">
                    <a:latin typeface="+mn-lt"/>
                    <a:ea typeface="+mn-ea"/>
                  </a:rPr>
                  <a:t>6.22</a:t>
                </a:r>
                <a:r>
                  <a:rPr lang="zh-CN" altLang="en-US" dirty="0">
                    <a:latin typeface="+mn-lt"/>
                    <a:ea typeface="+mn-ea"/>
                  </a:rPr>
                  <a:t>：</a:t>
                </a:r>
                <a:r>
                  <a:rPr lang="en-US" altLang="zh-CN" dirty="0">
                    <a:latin typeface="+mn-lt"/>
                    <a:ea typeface="+mn-ea"/>
                  </a:rPr>
                  <a:t>2</a:t>
                </a:r>
                <a:r>
                  <a:rPr lang="zh-CN" altLang="en-US" dirty="0">
                    <a:latin typeface="+mn-lt"/>
                    <a:ea typeface="+mn-ea"/>
                  </a:rPr>
                  <a:t>元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[4,2,2]</m:t>
                    </m:r>
                  </m:oMath>
                </a14:m>
                <a:r>
                  <a:rPr lang="zh-CN" altLang="en-US" dirty="0">
                    <a:latin typeface="+mn-lt"/>
                    <a:ea typeface="+mn-ea"/>
                  </a:rPr>
                  <a:t>线性码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{0000,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  <a:ea typeface="+mn-ea"/>
                      </a:rPr>
                      <m:t>1011,0101,1110}</m:t>
                    </m:r>
                  </m:oMath>
                </a14:m>
                <a:r>
                  <a:rPr lang="zh-CN" altLang="en-US" dirty="0">
                    <a:latin typeface="+mn-lt"/>
                    <a:ea typeface="+mn-ea"/>
                  </a:rPr>
                  <a:t>的一个标准阵为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269277C-CA52-4DF6-BF89-941C04AE5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3168" y="2618442"/>
                <a:ext cx="10639182" cy="400110"/>
              </a:xfrm>
              <a:blipFill>
                <a:blip r:embed="rId3"/>
                <a:stretch>
                  <a:fillRect l="-630" t="-20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5008BDE4-7FA8-484D-8DEE-8511FC3D7F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9755190"/>
                  </p:ext>
                </p:extLst>
              </p:nvPr>
            </p:nvGraphicFramePr>
            <p:xfrm>
              <a:off x="1917948" y="3068960"/>
              <a:ext cx="8125884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1471">
                      <a:extLst>
                        <a:ext uri="{9D8B030D-6E8A-4147-A177-3AD203B41FA5}">
                          <a16:colId xmlns:a16="http://schemas.microsoft.com/office/drawing/2014/main" val="3047466074"/>
                        </a:ext>
                      </a:extLst>
                    </a:gridCol>
                    <a:gridCol w="2031471">
                      <a:extLst>
                        <a:ext uri="{9D8B030D-6E8A-4147-A177-3AD203B41FA5}">
                          <a16:colId xmlns:a16="http://schemas.microsoft.com/office/drawing/2014/main" val="1509745569"/>
                        </a:ext>
                      </a:extLst>
                    </a:gridCol>
                    <a:gridCol w="2031471">
                      <a:extLst>
                        <a:ext uri="{9D8B030D-6E8A-4147-A177-3AD203B41FA5}">
                          <a16:colId xmlns:a16="http://schemas.microsoft.com/office/drawing/2014/main" val="67391422"/>
                        </a:ext>
                      </a:extLst>
                    </a:gridCol>
                    <a:gridCol w="2031471">
                      <a:extLst>
                        <a:ext uri="{9D8B030D-6E8A-4147-A177-3AD203B41FA5}">
                          <a16:colId xmlns:a16="http://schemas.microsoft.com/office/drawing/2014/main" val="34344011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𝟎𝟎𝟎𝟎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𝟏𝟎𝟏𝟏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𝟎𝟏𝟎𝟏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𝟏𝟏𝟏𝟎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39071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1000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0011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1101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0110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39090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0100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1111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0001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1010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84466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0010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1001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0111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1100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43698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5008BDE4-7FA8-484D-8DEE-8511FC3D7F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9755190"/>
                  </p:ext>
                </p:extLst>
              </p:nvPr>
            </p:nvGraphicFramePr>
            <p:xfrm>
              <a:off x="1917948" y="3068960"/>
              <a:ext cx="8125884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1471">
                      <a:extLst>
                        <a:ext uri="{9D8B030D-6E8A-4147-A177-3AD203B41FA5}">
                          <a16:colId xmlns:a16="http://schemas.microsoft.com/office/drawing/2014/main" val="3047466074"/>
                        </a:ext>
                      </a:extLst>
                    </a:gridCol>
                    <a:gridCol w="2031471">
                      <a:extLst>
                        <a:ext uri="{9D8B030D-6E8A-4147-A177-3AD203B41FA5}">
                          <a16:colId xmlns:a16="http://schemas.microsoft.com/office/drawing/2014/main" val="1509745569"/>
                        </a:ext>
                      </a:extLst>
                    </a:gridCol>
                    <a:gridCol w="2031471">
                      <a:extLst>
                        <a:ext uri="{9D8B030D-6E8A-4147-A177-3AD203B41FA5}">
                          <a16:colId xmlns:a16="http://schemas.microsoft.com/office/drawing/2014/main" val="67391422"/>
                        </a:ext>
                      </a:extLst>
                    </a:gridCol>
                    <a:gridCol w="2031471">
                      <a:extLst>
                        <a:ext uri="{9D8B030D-6E8A-4147-A177-3AD203B41FA5}">
                          <a16:colId xmlns:a16="http://schemas.microsoft.com/office/drawing/2014/main" val="34344011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0"/>
                          <a:stretch>
                            <a:fillRect l="-299" t="-1639" r="-30059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0"/>
                          <a:stretch>
                            <a:fillRect l="-100601" t="-1639" r="-201502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0"/>
                          <a:stretch>
                            <a:fillRect l="-200000" t="-1639" r="-100898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0"/>
                          <a:stretch>
                            <a:fillRect l="-300901" t="-1639" r="-1201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39071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0"/>
                          <a:stretch>
                            <a:fillRect l="-299" t="-101639" r="-30059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0"/>
                          <a:stretch>
                            <a:fillRect l="-100601" t="-101639" r="-201502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0"/>
                          <a:stretch>
                            <a:fillRect l="-200000" t="-101639" r="-10089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0"/>
                          <a:stretch>
                            <a:fillRect l="-300901" t="-101639" r="-1201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39090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0"/>
                          <a:stretch>
                            <a:fillRect l="-299" t="-201639" r="-30059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0"/>
                          <a:stretch>
                            <a:fillRect l="-100601" t="-201639" r="-201502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0"/>
                          <a:stretch>
                            <a:fillRect l="-200000" t="-201639" r="-10089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0"/>
                          <a:stretch>
                            <a:fillRect l="-300901" t="-201639" r="-1201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84466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0"/>
                          <a:stretch>
                            <a:fillRect l="-299" t="-301639" r="-30059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0"/>
                          <a:stretch>
                            <a:fillRect l="-100601" t="-301639" r="-201502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0"/>
                          <a:stretch>
                            <a:fillRect l="-200000" t="-301639" r="-10089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0"/>
                          <a:stretch>
                            <a:fillRect l="-300901" t="-301639" r="-1201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43698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A96B47D-A905-46E7-830A-7CAEBA0986E0}"/>
                  </a:ext>
                </a:extLst>
              </p:cNvPr>
              <p:cNvSpPr txBox="1"/>
              <p:nvPr/>
            </p:nvSpPr>
            <p:spPr>
              <a:xfrm>
                <a:off x="775475" y="4719513"/>
                <a:ext cx="8208912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若接收向量为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1111,1010,0111</m:t>
                    </m:r>
                  </m:oMath>
                </a14:m>
                <a:r>
                  <a:rPr lang="zh-CN" altLang="en-US" sz="2000" dirty="0"/>
                  <a:t>，则译出的码字就分别为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1011,1110,0101</m:t>
                    </m:r>
                  </m:oMath>
                </a14:m>
                <a:r>
                  <a:rPr lang="en-US" altLang="zh-CN" sz="2000" dirty="0"/>
                  <a:t>.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A96B47D-A905-46E7-830A-7CAEBA098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75" y="4719513"/>
                <a:ext cx="8208912" cy="400110"/>
              </a:xfrm>
              <a:prstGeom prst="rect">
                <a:avLst/>
              </a:prstGeom>
              <a:blipFill>
                <a:blip r:embed="rId14"/>
                <a:stretch>
                  <a:fillRect l="-520" t="-10606" r="-668" b="-2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EA3AD7-BE49-4F0F-9D30-BE63752D1C5C}"/>
                  </a:ext>
                </a:extLst>
              </p:cNvPr>
              <p:cNvSpPr txBox="1"/>
              <p:nvPr/>
            </p:nvSpPr>
            <p:spPr>
              <a:xfrm>
                <a:off x="774821" y="5267406"/>
                <a:ext cx="1063918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标准阵译码算法很简明，但当码长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/>
                  <a:t>较大时，占用内存太多，译码速度较慢，因此并不是实用的译码方法。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EA3AD7-BE49-4F0F-9D30-BE63752D1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21" y="5267406"/>
                <a:ext cx="10639182" cy="707886"/>
              </a:xfrm>
              <a:prstGeom prst="rect">
                <a:avLst/>
              </a:prstGeom>
              <a:blipFill>
                <a:blip r:embed="rId15"/>
                <a:stretch>
                  <a:fillRect l="-229" t="-6034" r="-516" b="-137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0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30D2136-63DF-4C2F-B293-E560196481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24543" y="764704"/>
                <a:ext cx="10801200" cy="648072"/>
              </a:xfrm>
            </p:spPr>
            <p:txBody>
              <a:bodyPr>
                <a:normAutofit fontScale="90000"/>
              </a:bodyPr>
              <a:lstStyle/>
              <a:p>
                <a:r>
                  <a:rPr lang="zh-CN" altLang="en-US" sz="20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        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假定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𝐻</m:t>
                    </m:r>
                  </m:oMath>
                </a14:m>
                <a:r>
                  <a:rPr lang="zh-CN" altLang="en-US" sz="2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𝑞</m:t>
                    </m:r>
                  </m:oMath>
                </a14:m>
                <a:r>
                  <a:rPr lang="zh-CN" altLang="en-US" sz="2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元集合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𝑉</m:t>
                    </m:r>
                  </m:oMath>
                </a14:m>
                <a:r>
                  <a:rPr lang="zh-CN" altLang="en-US" sz="2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上的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lang="en-US" altLang="zh-CN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lang="en-US" altLang="zh-CN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lang="en-US" altLang="zh-CN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lang="en-US" altLang="zh-CN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</m:oMath>
                </a14:m>
                <a:r>
                  <a:rPr lang="zh-CN" altLang="en-US" sz="2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线性分组码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𝐶</m:t>
                    </m:r>
                  </m:oMath>
                </a14:m>
                <a:r>
                  <a:rPr lang="zh-CN" altLang="en-US" sz="2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的一个</a:t>
                </a:r>
                <a:r>
                  <a:rPr lang="zh-CN" altLang="en-US" sz="2200" dirty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rPr>
                  <a:t>给定的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校验矩阵，对任何向量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𝒚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sSup>
                      <m:sSup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𝑉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，称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lang="en-US" altLang="zh-CN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lang="en-US" altLang="zh-CN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𝒚</m:t>
                    </m:r>
                    <m:r>
                      <a:rPr lang="en-US" altLang="zh-CN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en-US" altLang="zh-CN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𝒚</m:t>
                    </m:r>
                    <m:sSup>
                      <m:sSup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𝐻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sz="2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𝒚</m:t>
                    </m:r>
                  </m:oMath>
                </a14:m>
                <a:r>
                  <a:rPr lang="zh-CN" altLang="en-US" sz="2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的</a:t>
                </a:r>
                <a:r>
                  <a:rPr lang="zh-CN" altLang="en-US" sz="2200" dirty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rPr>
                  <a:t>伴随式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，它是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𝑉</m:t>
                    </m:r>
                  </m:oMath>
                </a14:m>
                <a:r>
                  <a:rPr lang="zh-CN" altLang="en-US" sz="2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上的一个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</m:oMath>
                </a14:m>
                <a:r>
                  <a:rPr lang="zh-CN" altLang="en-US" sz="2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维向量。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30D2136-63DF-4C2F-B293-E560196481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24543" y="764704"/>
                <a:ext cx="10801200" cy="648072"/>
              </a:xfrm>
              <a:blipFill>
                <a:blip r:embed="rId8"/>
                <a:stretch>
                  <a:fillRect t="-11215" b="-14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D34647B-8F8A-47EC-B458-958D5F4738C1}"/>
                  </a:ext>
                </a:extLst>
              </p:cNvPr>
              <p:cNvSpPr txBox="1"/>
              <p:nvPr/>
            </p:nvSpPr>
            <p:spPr>
              <a:xfrm>
                <a:off x="661129" y="1501367"/>
                <a:ext cx="10866566" cy="16422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定理</a:t>
                </a:r>
                <a:r>
                  <a:rPr lang="en-US" altLang="zh-CN" sz="2000" b="1" dirty="0"/>
                  <a:t>6.23</a:t>
                </a:r>
                <a:r>
                  <a:rPr lang="zh-CN" altLang="en-US" sz="2000" dirty="0"/>
                  <a:t>：向量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属于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的同一个陪集当且仅当它们的伴随式相同，</a:t>
                </a:r>
                <a14:m>
                  <m:oMath xmlns:m="http://schemas.openxmlformats.org/officeDocument/2006/math">
                    <m:r>
                      <a:rPr lang="zh-CN" altLang="en-US" sz="2000" dirty="0">
                        <a:latin typeface="Cambria Math" panose="02040503050406030204" pitchFamily="18" charset="0"/>
                      </a:rPr>
                      <m:t>因此，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的各陪集与各伴随式向量（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𝑉</m:t>
                    </m:r>
                    <m:r>
                      <m:rPr>
                        <m:nor/>
                      </m:rPr>
                      <a:rPr lang="zh-CN" altLang="en-US" sz="2000" dirty="0"/>
                      <m:t>上的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nor/>
                      </m:rPr>
                      <a:rPr lang="zh-CN" altLang="en-US" sz="2000" dirty="0"/>
                      <m:t>维向量</m:t>
                    </m:r>
                  </m:oMath>
                </a14:m>
                <a:r>
                  <a:rPr lang="zh-CN" altLang="en-US" sz="2000" dirty="0"/>
                  <a:t>）是一一对应的。</a:t>
                </a:r>
                <a:endParaRPr lang="en-US" altLang="zh-CN" sz="2000" dirty="0"/>
              </a:p>
              <a:p>
                <a:r>
                  <a:rPr lang="zh-CN" altLang="en-US" sz="2000" b="1" dirty="0"/>
                  <a:t>证明</a:t>
                </a:r>
                <a:r>
                  <a:rPr lang="zh-CN" altLang="en-US" sz="2000" dirty="0"/>
                  <a:t>：向量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属于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的同一个陪集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⟺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000" dirty="0"/>
                  <a:t>是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的一个码字</a:t>
                </a:r>
                <a:endParaRPr lang="en-US" altLang="zh-CN" sz="2000" dirty="0"/>
              </a:p>
              <a:p>
                <a:r>
                  <a:rPr lang="en-US" altLang="zh-CN" sz="2000" dirty="0"/>
                  <a:t>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⟺ 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2000" dirty="0"/>
                  <a:t> </a:t>
                </a:r>
              </a:p>
              <a:p>
                <a:r>
                  <a:rPr lang="en-US" altLang="zh-CN" sz="2000" dirty="0"/>
                  <a:t>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⟺ 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𝒙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𝒚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D34647B-8F8A-47EC-B458-958D5F473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29" y="1501367"/>
                <a:ext cx="10866566" cy="1642244"/>
              </a:xfrm>
              <a:prstGeom prst="rect">
                <a:avLst/>
              </a:prstGeom>
              <a:blipFill>
                <a:blip r:embed="rId9"/>
                <a:stretch>
                  <a:fillRect t="-2222" b="-25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3C7270E2-03D9-4B72-8AE8-69663132A7A9}"/>
              </a:ext>
            </a:extLst>
          </p:cNvPr>
          <p:cNvSpPr txBox="1"/>
          <p:nvPr/>
        </p:nvSpPr>
        <p:spPr>
          <a:xfrm>
            <a:off x="678207" y="3143610"/>
            <a:ext cx="274958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</a:rPr>
              <a:t>伴随式列表译码方法：</a:t>
            </a:r>
            <a:endParaRPr lang="en-US" altLang="zh-CN" sz="2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D623065-705B-4321-9DA6-9CBF8B66E9EC}"/>
                  </a:ext>
                </a:extLst>
              </p:cNvPr>
              <p:cNvSpPr txBox="1"/>
              <p:nvPr/>
            </p:nvSpPr>
            <p:spPr>
              <a:xfrm>
                <a:off x="824543" y="3543720"/>
                <a:ext cx="9642105" cy="22522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>
                    <a:solidFill>
                      <a:srgbClr val="00B050"/>
                    </a:solidFill>
                  </a:rPr>
                  <a:t>生成伴随式列表</a:t>
                </a:r>
                <a:endParaRPr lang="en-US" altLang="zh-CN" sz="2000" dirty="0">
                  <a:solidFill>
                    <a:srgbClr val="00B050"/>
                  </a:solidFill>
                </a:endParaRPr>
              </a:p>
              <a:p>
                <a:pPr marL="800100" lvl="1" indent="-342900">
                  <a:buFont typeface="+mj-ea"/>
                  <a:buAutoNum type="circleNumDbPlain"/>
                </a:pPr>
                <a:r>
                  <a:rPr lang="zh-CN" altLang="en-US" sz="2000" dirty="0"/>
                  <a:t>列出各陪集代表元（所在陪集重量最小的向量），可利用标准阵生成方法确定。</a:t>
                </a:r>
                <a:endParaRPr lang="en-US" altLang="zh-CN" sz="2000" dirty="0"/>
              </a:p>
              <a:p>
                <a:pPr marL="800100" lvl="1" indent="-342900">
                  <a:buFont typeface="+mj-ea"/>
                  <a:buAutoNum type="circleNumDbPlain"/>
                </a:pPr>
                <a:r>
                  <a:rPr lang="zh-CN" altLang="en-US" sz="2000" dirty="0"/>
                  <a:t>计算各陪集代表元的伴随式。</a:t>
                </a:r>
                <a:endParaRPr lang="en-US" altLang="zh-CN" sz="20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000" dirty="0">
                    <a:solidFill>
                      <a:srgbClr val="00B050"/>
                    </a:solidFill>
                  </a:rPr>
                  <a:t>译码</a:t>
                </a:r>
                <a:endParaRPr lang="en-US" altLang="zh-CN" sz="2000" dirty="0">
                  <a:solidFill>
                    <a:srgbClr val="00B050"/>
                  </a:solidFill>
                </a:endParaRPr>
              </a:p>
              <a:p>
                <a:pPr marL="914400" lvl="1" indent="-457200">
                  <a:buFont typeface="+mj-ea"/>
                  <a:buAutoNum type="circleNumDbPlain"/>
                </a:pPr>
                <a:r>
                  <a:rPr lang="zh-CN" altLang="en-US" sz="2000" dirty="0"/>
                  <a:t>计算接收向量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伴随式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000" dirty="0"/>
                  <a:t>.</a:t>
                </a:r>
              </a:p>
              <a:p>
                <a:pPr marL="914400" lvl="1" indent="-457200">
                  <a:buFont typeface="+mj-ea"/>
                  <a:buAutoNum type="circleNumDbPlain"/>
                </a:pPr>
                <a:r>
                  <a:rPr lang="zh-CN" altLang="en-US" sz="2000" dirty="0"/>
                  <a:t>利用伴随式列表找出伴随式等于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的陪集代表元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altLang="zh-CN" sz="2000" dirty="0"/>
                  <a:t>.</a:t>
                </a:r>
              </a:p>
              <a:p>
                <a:pPr marL="914400" lvl="1" indent="-457200">
                  <a:buFont typeface="+mj-ea"/>
                  <a:buAutoNum type="circleNumDbPlain"/>
                </a:pPr>
                <a:r>
                  <a:rPr lang="zh-CN" altLang="en-US" sz="2000" dirty="0"/>
                  <a:t>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000" dirty="0"/>
                  <a:t>译为码字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D623065-705B-4321-9DA6-9CBF8B66E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43" y="3543720"/>
                <a:ext cx="9642105" cy="2252283"/>
              </a:xfrm>
              <a:prstGeom prst="rect">
                <a:avLst/>
              </a:prstGeom>
              <a:blipFill>
                <a:blip r:embed="rId10"/>
                <a:stretch>
                  <a:fillRect l="-1833" t="-1351" r="-1833" b="-37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54188352-C5EB-4A7E-8D81-AE79E30D7E70}"/>
              </a:ext>
            </a:extLst>
          </p:cNvPr>
          <p:cNvSpPr txBox="1"/>
          <p:nvPr/>
        </p:nvSpPr>
        <p:spPr>
          <a:xfrm>
            <a:off x="661129" y="5893241"/>
            <a:ext cx="773753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B0F0"/>
                </a:solidFill>
              </a:rPr>
              <a:t>伴随式列表译码结果与标准阵译码结果相同，也是最近邻译码</a:t>
            </a:r>
            <a:r>
              <a:rPr lang="zh-CN" altLang="en-US" sz="2000" dirty="0">
                <a:solidFill>
                  <a:srgbClr val="00B050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5281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4CA12BF-5706-4092-AD8F-4B1EFD11F5B3}"/>
                  </a:ext>
                </a:extLst>
              </p:cNvPr>
              <p:cNvSpPr txBox="1"/>
              <p:nvPr/>
            </p:nvSpPr>
            <p:spPr>
              <a:xfrm>
                <a:off x="688458" y="493433"/>
                <a:ext cx="11017224" cy="9443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        例</a:t>
                </a:r>
                <a:r>
                  <a:rPr lang="en-US" altLang="zh-CN" sz="2000" b="1" dirty="0"/>
                  <a:t>6.24</a:t>
                </a:r>
                <a:r>
                  <a:rPr lang="zh-CN" altLang="en-US" sz="2000" b="1" dirty="0"/>
                  <a:t>：</a:t>
                </a:r>
                <a:r>
                  <a:rPr lang="zh-CN" altLang="en-US" sz="2000" dirty="0"/>
                  <a:t>设二元线性码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有生成矩阵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dirty="0"/>
                  <a:t>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有校验矩阵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000" dirty="0"/>
                  <a:t>. </a:t>
                </a:r>
                <a:r>
                  <a:rPr lang="zh-CN" altLang="en-US" sz="2000" dirty="0"/>
                  <a:t>可构造伴随式列表如下：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4CA12BF-5706-4092-AD8F-4B1EFD11F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58" y="493433"/>
                <a:ext cx="11017224" cy="944361"/>
              </a:xfrm>
              <a:prstGeom prst="rect">
                <a:avLst/>
              </a:prstGeom>
              <a:blipFill>
                <a:blip r:embed="rId2"/>
                <a:stretch>
                  <a:fillRect l="-111" r="-830" b="-103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D0F437CD-BCA4-4357-8E86-3A9B48B9C6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5946362"/>
                  </p:ext>
                </p:extLst>
              </p:nvPr>
            </p:nvGraphicFramePr>
            <p:xfrm>
              <a:off x="1341884" y="1555644"/>
              <a:ext cx="3168352" cy="18733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5250">
                      <a:extLst>
                        <a:ext uri="{9D8B030D-6E8A-4147-A177-3AD203B41FA5}">
                          <a16:colId xmlns:a16="http://schemas.microsoft.com/office/drawing/2014/main" val="606552010"/>
                        </a:ext>
                      </a:extLst>
                    </a:gridCol>
                    <a:gridCol w="1583102">
                      <a:extLst>
                        <a:ext uri="{9D8B030D-6E8A-4147-A177-3AD203B41FA5}">
                          <a16:colId xmlns:a16="http://schemas.microsoft.com/office/drawing/2014/main" val="24123713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陪集代表元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伴随式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578054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0000</m:t>
                                </m:r>
                              </m:oMath>
                            </m:oMathPara>
                          </a14:m>
                          <a:endParaRPr lang="zh-CN" altLang="en-US" sz="18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9995065"/>
                      </a:ext>
                    </a:extLst>
                  </a:tr>
                  <a:tr h="389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1000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00528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0100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02284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0010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0901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D0F437CD-BCA4-4357-8E86-3A9B48B9C6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5946362"/>
                  </p:ext>
                </p:extLst>
              </p:nvPr>
            </p:nvGraphicFramePr>
            <p:xfrm>
              <a:off x="1341884" y="1555644"/>
              <a:ext cx="3168352" cy="18733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5250">
                      <a:extLst>
                        <a:ext uri="{9D8B030D-6E8A-4147-A177-3AD203B41FA5}">
                          <a16:colId xmlns:a16="http://schemas.microsoft.com/office/drawing/2014/main" val="606552010"/>
                        </a:ext>
                      </a:extLst>
                    </a:gridCol>
                    <a:gridCol w="1583102">
                      <a:extLst>
                        <a:ext uri="{9D8B030D-6E8A-4147-A177-3AD203B41FA5}">
                          <a16:colId xmlns:a16="http://schemas.microsoft.com/office/drawing/2014/main" val="24123713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陪集代表元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伴随式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578054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85" t="-111475" r="-101923" b="-3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0385" t="-111475" r="-1923" b="-3081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9995065"/>
                      </a:ext>
                    </a:extLst>
                  </a:tr>
                  <a:tr h="3899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85" t="-201563" r="-101923" b="-19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0385" t="-201563" r="-1923" b="-19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00528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85" t="-316393" r="-10192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0385" t="-316393" r="-1923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02284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85" t="-416393" r="-10192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0385" t="-416393" r="-1923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30901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ECE8986-FA02-44DC-BE17-06344F52C434}"/>
                  </a:ext>
                </a:extLst>
              </p:cNvPr>
              <p:cNvSpPr txBox="1"/>
              <p:nvPr/>
            </p:nvSpPr>
            <p:spPr>
              <a:xfrm>
                <a:off x="657808" y="3573016"/>
                <a:ext cx="10873208" cy="71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若接收向量为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=1100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dirty="0"/>
                  <a:t>则其伴随式为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𝒚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zh-CN" altLang="en-US" sz="2000" dirty="0"/>
                  <a:t>，相应的陪集代表元为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0010</m:t>
                    </m:r>
                  </m:oMath>
                </a14:m>
                <a:r>
                  <a:rPr lang="zh-CN" altLang="en-US" sz="2000" dirty="0"/>
                  <a:t>，故应将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000" dirty="0"/>
                  <a:t>译为码字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−0010=1100−0010=1110</m:t>
                    </m:r>
                  </m:oMath>
                </a14:m>
                <a:r>
                  <a:rPr lang="en-US" altLang="zh-CN" sz="2000" dirty="0"/>
                  <a:t>.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ECE8986-FA02-44DC-BE17-06344F52C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08" y="3573016"/>
                <a:ext cx="10873208" cy="713400"/>
              </a:xfrm>
              <a:prstGeom prst="rect">
                <a:avLst/>
              </a:prstGeom>
              <a:blipFill>
                <a:blip r:embed="rId9"/>
                <a:stretch>
                  <a:fillRect t="-5128" b="-153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E726E399-41DF-44EC-B495-B45454EC6DCD}"/>
              </a:ext>
            </a:extLst>
          </p:cNvPr>
          <p:cNvSpPr txBox="1"/>
          <p:nvPr/>
        </p:nvSpPr>
        <p:spPr>
          <a:xfrm>
            <a:off x="740817" y="4581128"/>
            <a:ext cx="1076519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与标准阵译码相比，伴随式列表译码所需内存大为减少，速度也大大加快。但码长较大时仍不是实用的译码算法。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一般可以通过代数、数论和组合数学等数学方法来设计线性分组码，使之具有一定的代数结构，然后利用其具体的代数结构来设计更有针对性、更高效的译码算法。</a:t>
            </a:r>
          </a:p>
        </p:txBody>
      </p:sp>
    </p:spTree>
    <p:extLst>
      <p:ext uri="{BB962C8B-B14F-4D97-AF65-F5344CB8AC3E}">
        <p14:creationId xmlns:p14="http://schemas.microsoft.com/office/powerpoint/2010/main" val="15987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2A325DA-3559-492A-82D1-D8E0170C2CD1}"/>
                  </a:ext>
                </a:extLst>
              </p:cNvPr>
              <p:cNvSpPr txBox="1"/>
              <p:nvPr/>
            </p:nvSpPr>
            <p:spPr>
              <a:xfrm>
                <a:off x="792955" y="1637233"/>
                <a:ext cx="842493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</a:rPr>
                  <a:t>元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</a:rPr>
                  <a:t>阶汉明码</a:t>
                </a:r>
                <a:r>
                  <a:rPr lang="zh-CN" altLang="en-US" sz="2000" dirty="0"/>
                  <a:t>：最小汉明距离为</a:t>
                </a:r>
                <a:r>
                  <a:rPr lang="en-US" altLang="zh-CN" sz="2000" dirty="0"/>
                  <a:t>3</a:t>
                </a:r>
                <a:r>
                  <a:rPr lang="zh-CN" altLang="en-US" sz="2000" dirty="0"/>
                  <a:t>，对偶码的维数为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000" dirty="0"/>
                  <a:t>，码长达到最大值。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2A325DA-3559-492A-82D1-D8E0170C2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55" y="1637233"/>
                <a:ext cx="8424936" cy="400110"/>
              </a:xfrm>
              <a:prstGeom prst="rect">
                <a:avLst/>
              </a:prstGeom>
              <a:blipFill>
                <a:blip r:embed="rId11"/>
                <a:stretch>
                  <a:fillRect t="-12308" r="-507" b="-2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>
            <a:extLst>
              <a:ext uri="{FF2B5EF4-FFF2-40B4-BE49-F238E27FC236}">
                <a16:creationId xmlns:a16="http://schemas.microsoft.com/office/drawing/2014/main" id="{702F44CC-6A30-467B-9CC3-246FFA398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8" y="495794"/>
            <a:ext cx="6624736" cy="407640"/>
          </a:xfrm>
        </p:spPr>
        <p:txBody>
          <a:bodyPr>
            <a:normAutofit fontScale="90000"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§6.5 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几类重要的</a:t>
            </a:r>
            <a:r>
              <a:rPr lang="zh-CN" altLang="en-US" sz="2400" dirty="0">
                <a:solidFill>
                  <a:schemeClr val="tx1"/>
                </a:solidFill>
              </a:rPr>
              <a:t>线性分组码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7DFA87-7968-4033-B5E3-03204F177896}"/>
              </a:ext>
            </a:extLst>
          </p:cNvPr>
          <p:cNvSpPr txBox="1"/>
          <p:nvPr/>
        </p:nvSpPr>
        <p:spPr>
          <a:xfrm>
            <a:off x="759462" y="1196752"/>
            <a:ext cx="208823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§6.5.1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汉明码</a:t>
            </a:r>
            <a:endParaRPr lang="zh-CN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91524EA-2E4E-40EB-8476-FC4B625C5C1B}"/>
                  </a:ext>
                </a:extLst>
              </p:cNvPr>
              <p:cNvSpPr txBox="1"/>
              <p:nvPr/>
            </p:nvSpPr>
            <p:spPr>
              <a:xfrm>
                <a:off x="655359" y="2132856"/>
                <a:ext cx="10878105" cy="21311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元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阶汉明码的校验矩阵的任何两列都不成比例。</a:t>
                </a:r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/>
                  <a:t>元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000" dirty="0"/>
                  <a:t>阶汉明码具有相同的纠错能力（在换元变换和换位置换之下可变成同一个码），一般将其记为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的码长为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，因此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元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,3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,3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线性分组码。</a:t>
                </a:r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,2)</m:t>
                    </m:r>
                  </m:oMath>
                </a14:m>
                <a:r>
                  <a:rPr lang="zh-CN" altLang="en-US" sz="2000" dirty="0"/>
                  <a:t>的校验矩阵的列集合由全部非零的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维非零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2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元向量构成。</a:t>
                </a:r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可以纠正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1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个错误，其陪集代表元集合由全部重量不超过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1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的向量构成。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91524EA-2E4E-40EB-8476-FC4B625C5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59" y="2132856"/>
                <a:ext cx="10878105" cy="2131161"/>
              </a:xfrm>
              <a:prstGeom prst="rect">
                <a:avLst/>
              </a:prstGeom>
              <a:blipFill>
                <a:blip r:embed="rId12"/>
                <a:stretch>
                  <a:fillRect t="-1719" b="-48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36DCF6C-54A5-4268-B25B-8AE379831D53}"/>
                  </a:ext>
                </a:extLst>
              </p:cNvPr>
              <p:cNvSpPr txBox="1"/>
              <p:nvPr/>
            </p:nvSpPr>
            <p:spPr>
              <a:xfrm>
                <a:off x="759462" y="4359530"/>
                <a:ext cx="10591533" cy="17525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sz="2000" b="1" dirty="0"/>
                  <a:t>例</a:t>
                </a:r>
                <a:r>
                  <a:rPr lang="en-US" altLang="zh-CN" sz="2000" b="1" dirty="0"/>
                  <a:t>6.25</a:t>
                </a:r>
                <a:r>
                  <a:rPr lang="zh-CN" altLang="en-US" sz="2000" b="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(3,2)</m:t>
                    </m:r>
                  </m:oMath>
                </a14:m>
                <a:r>
                  <a:rPr lang="zh-CN" altLang="en-US" sz="2000" dirty="0"/>
                  <a:t>码是</a:t>
                </a:r>
                <a:r>
                  <a:rPr lang="en-US" altLang="zh-CN" sz="2000" dirty="0"/>
                  <a:t>2</a:t>
                </a:r>
                <a:r>
                  <a:rPr lang="zh-CN" altLang="en-US" sz="2000" dirty="0"/>
                  <a:t>元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[7,4,3]</m:t>
                    </m:r>
                  </m:oMath>
                </a14:m>
                <a:r>
                  <a:rPr lang="zh-CN" altLang="en-US" sz="2000" dirty="0"/>
                  <a:t>线性分组码，其校验矩阵可取为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000" dirty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zh-CN" altLang="en-US" sz="2000" dirty="0"/>
                  <a:t>若接收向量为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=(0,0,1,0,0,1,0)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dirty="0"/>
                  <a:t>则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1,1,1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(0,0,0,0,0,0,1)</m:t>
                    </m:r>
                  </m:oMath>
                </a14:m>
                <a:r>
                  <a:rPr lang="zh-CN" altLang="en-US" sz="2000" dirty="0"/>
                  <a:t>，故应将其译为</a:t>
                </a:r>
                <a:endParaRPr lang="en-US" altLang="zh-CN" sz="20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0,0,0,0,0,0,1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0,0,1,0,0,1,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36DCF6C-54A5-4268-B25B-8AE379831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62" y="4359530"/>
                <a:ext cx="10591533" cy="1752596"/>
              </a:xfrm>
              <a:prstGeom prst="rect">
                <a:avLst/>
              </a:prstGeom>
              <a:blipFill>
                <a:blip r:embed="rId13"/>
                <a:stretch>
                  <a:fillRect l="-230" r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10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1EC6AD4-ED3D-42C2-89F8-E2688806205C}"/>
              </a:ext>
            </a:extLst>
          </p:cNvPr>
          <p:cNvSpPr txBox="1"/>
          <p:nvPr/>
        </p:nvSpPr>
        <p:spPr>
          <a:xfrm>
            <a:off x="1282858" y="515570"/>
            <a:ext cx="208823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§6.5.2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循环码</a:t>
            </a:r>
            <a:endParaRPr lang="zh-CN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8CBEDE4-D489-456C-A3B1-E531218FD271}"/>
                  </a:ext>
                </a:extLst>
              </p:cNvPr>
              <p:cNvSpPr txBox="1"/>
              <p:nvPr/>
            </p:nvSpPr>
            <p:spPr>
              <a:xfrm>
                <a:off x="765820" y="1019205"/>
                <a:ext cx="10657184" cy="755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把向量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)∈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 sz="2000" dirty="0"/>
                  <a:t>映射为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的映射称为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向右循环移位映射</a:t>
                </a:r>
                <a:r>
                  <a:rPr lang="zh-CN" altLang="en-US" sz="2000" dirty="0"/>
                  <a:t>，记为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en-US" altLang="zh-CN" sz="2000" dirty="0"/>
                  <a:t>.</a:t>
                </a:r>
              </a:p>
              <a:p>
                <a:r>
                  <a:rPr lang="zh-CN" altLang="en-US" sz="2000" dirty="0"/>
                  <a:t>把向量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)∈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 sz="2000" dirty="0"/>
                  <a:t>映射为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的映射称为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向左循环移位映射</a:t>
                </a:r>
                <a:r>
                  <a:rPr lang="zh-CN" altLang="en-US" sz="2000" dirty="0"/>
                  <a:t>，记为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zh-CN" sz="2000" dirty="0"/>
                  <a:t>.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8CBEDE4-D489-456C-A3B1-E531218FD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20" y="1019205"/>
                <a:ext cx="10657184" cy="755207"/>
              </a:xfrm>
              <a:prstGeom prst="rect">
                <a:avLst/>
              </a:prstGeom>
              <a:blipFill>
                <a:blip r:embed="rId15"/>
                <a:stretch>
                  <a:fillRect l="-172" t="-6452" r="-286" b="-104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A79B5E9-0EB9-485E-8DBA-8A2E5C41E727}"/>
                  </a:ext>
                </a:extLst>
              </p:cNvPr>
              <p:cNvSpPr txBox="1"/>
              <p:nvPr/>
            </p:nvSpPr>
            <p:spPr>
              <a:xfrm>
                <a:off x="819948" y="1981463"/>
                <a:ext cx="10225136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A79B5E9-0EB9-485E-8DBA-8A2E5C41E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48" y="1981463"/>
                <a:ext cx="10225136" cy="707886"/>
              </a:xfrm>
              <a:prstGeom prst="rect">
                <a:avLst/>
              </a:prstGeom>
              <a:blipFill>
                <a:blip r:embed="rId16"/>
                <a:stretch>
                  <a:fillRect b="-103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0D01BAB0-8D42-403E-B76E-A785F4F1D338}"/>
              </a:ext>
            </a:extLst>
          </p:cNvPr>
          <p:cNvSpPr txBox="1"/>
          <p:nvPr/>
        </p:nvSpPr>
        <p:spPr>
          <a:xfrm>
            <a:off x="814806" y="1750750"/>
            <a:ext cx="93610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sz="2000" dirty="0"/>
              <a:t>显然，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7AD2C6D-A3F5-4B0E-9406-EFE044AA0F35}"/>
                  </a:ext>
                </a:extLst>
              </p:cNvPr>
              <p:cNvSpPr txBox="1"/>
              <p:nvPr/>
            </p:nvSpPr>
            <p:spPr>
              <a:xfrm>
                <a:off x="712330" y="2761316"/>
                <a:ext cx="10657184" cy="731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 sz="2000" dirty="0"/>
                  <a:t>是一个线性分组码，若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，即任何码字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的循环右移位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仍是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中的码字，则称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为一个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循环码</a:t>
                </a:r>
                <a:r>
                  <a:rPr lang="zh-CN" altLang="en-US" sz="2000" dirty="0"/>
                  <a:t>。（</a:t>
                </a:r>
                <a:r>
                  <a:rPr lang="zh-CN" altLang="en-US" sz="2000" dirty="0">
                    <a:solidFill>
                      <a:srgbClr val="00B0F0"/>
                    </a:solidFill>
                  </a:rPr>
                  <a:t>许多</a:t>
                </a:r>
                <a:r>
                  <a:rPr lang="zh-CN" altLang="en-US" sz="2000" dirty="0">
                    <a:solidFill>
                      <a:srgbClr val="0070C0"/>
                    </a:solidFill>
                    <a:highlight>
                      <a:srgbClr val="00FF00"/>
                    </a:highlight>
                  </a:rPr>
                  <a:t>实用的好码</a:t>
                </a:r>
                <a:r>
                  <a:rPr lang="zh-CN" altLang="en-US" sz="2000" dirty="0">
                    <a:solidFill>
                      <a:srgbClr val="00B0F0"/>
                    </a:solidFill>
                  </a:rPr>
                  <a:t>都是循环码，如</a:t>
                </a:r>
                <a:r>
                  <a:rPr lang="en-US" altLang="zh-CN" sz="2000" dirty="0">
                    <a:solidFill>
                      <a:srgbClr val="00B0F0"/>
                    </a:solidFill>
                  </a:rPr>
                  <a:t>RS</a:t>
                </a:r>
                <a:r>
                  <a:rPr lang="zh-CN" altLang="en-US" sz="2000" dirty="0">
                    <a:solidFill>
                      <a:srgbClr val="00B0F0"/>
                    </a:solidFill>
                  </a:rPr>
                  <a:t>码、</a:t>
                </a:r>
                <a:r>
                  <a:rPr lang="en-US" altLang="zh-CN" sz="2000" dirty="0">
                    <a:solidFill>
                      <a:srgbClr val="00B0F0"/>
                    </a:solidFill>
                  </a:rPr>
                  <a:t>RM</a:t>
                </a:r>
                <a:r>
                  <a:rPr lang="zh-CN" altLang="en-US" sz="2000" dirty="0">
                    <a:solidFill>
                      <a:srgbClr val="00B0F0"/>
                    </a:solidFill>
                  </a:rPr>
                  <a:t>码、</a:t>
                </a:r>
                <a:r>
                  <a:rPr lang="en-US" altLang="zh-CN" sz="2000" dirty="0">
                    <a:solidFill>
                      <a:srgbClr val="00B0F0"/>
                    </a:solidFill>
                  </a:rPr>
                  <a:t>BCH</a:t>
                </a:r>
                <a:r>
                  <a:rPr lang="zh-CN" altLang="en-US" sz="2000" dirty="0">
                    <a:solidFill>
                      <a:srgbClr val="00B0F0"/>
                    </a:solidFill>
                  </a:rPr>
                  <a:t>码等</a:t>
                </a:r>
                <a:r>
                  <a:rPr lang="zh-CN" altLang="en-US" sz="2000" dirty="0"/>
                  <a:t>）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7AD2C6D-A3F5-4B0E-9406-EFE044AA0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30" y="2761316"/>
                <a:ext cx="10657184" cy="731547"/>
              </a:xfrm>
              <a:prstGeom prst="rect">
                <a:avLst/>
              </a:prstGeom>
              <a:blipFill>
                <a:blip r:embed="rId24"/>
                <a:stretch>
                  <a:fillRect l="-172" t="-6667" r="-400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97BA080-1DAF-4694-BF64-AF945901E367}"/>
                  </a:ext>
                </a:extLst>
              </p:cNvPr>
              <p:cNvSpPr txBox="1"/>
              <p:nvPr/>
            </p:nvSpPr>
            <p:spPr>
              <a:xfrm>
                <a:off x="606699" y="3537113"/>
                <a:ext cx="10869796" cy="7800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>
                    <a:solidFill>
                      <a:srgbClr val="C00000"/>
                    </a:solidFill>
                  </a:rPr>
                  <a:t>多项式商环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dirty="0"/>
                  <a:t>：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/>
                  <a:t>中的运算是模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000" dirty="0"/>
                  <a:t>的多项式运算，也就是说如果出现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CN" altLang="en-US" sz="2000" dirty="0"/>
                  <a:t>则代之以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CN" sz="2000" dirty="0"/>
                  <a:t>.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97BA080-1DAF-4694-BF64-AF945901E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99" y="3537113"/>
                <a:ext cx="10869796" cy="780022"/>
              </a:xfrm>
              <a:prstGeom prst="rect">
                <a:avLst/>
              </a:prstGeom>
              <a:blipFill>
                <a:blip r:embed="rId18"/>
                <a:stretch>
                  <a:fillRect t="-55469" b="-476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5F1C68C-8AB0-40BB-871F-C4B686EBCCE1}"/>
                  </a:ext>
                </a:extLst>
              </p:cNvPr>
              <p:cNvSpPr txBox="1"/>
              <p:nvPr/>
            </p:nvSpPr>
            <p:spPr>
              <a:xfrm>
                <a:off x="677858" y="4389410"/>
                <a:ext cx="10869796" cy="1039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为方便起见，通常将向量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)∈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 sz="2000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/>
                  <a:t>中的多项式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000" dirty="0"/>
                  <a:t>等同看待。则由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+⋯+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b>
                    </m:sSub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000" dirty="0"/>
                  <a:t>可知将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/>
                  <a:t>中的多项式乘以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000" dirty="0"/>
                  <a:t>与</a:t>
                </a:r>
                <a:r>
                  <a:rPr lang="zh-CN" altLang="en-US" sz="2000" dirty="0">
                    <a:solidFill>
                      <a:srgbClr val="00B0F0"/>
                    </a:solidFill>
                  </a:rPr>
                  <a:t>对相应的向量作向右循环移位</a:t>
                </a:r>
                <a:r>
                  <a:rPr lang="zh-CN" altLang="en-US" sz="2000" dirty="0"/>
                  <a:t>等价。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5F1C68C-8AB0-40BB-871F-C4B686EBC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58" y="4389410"/>
                <a:ext cx="10869796" cy="1039323"/>
              </a:xfrm>
              <a:prstGeom prst="rect">
                <a:avLst/>
              </a:prstGeom>
              <a:blipFill>
                <a:blip r:embed="rId21"/>
                <a:stretch>
                  <a:fillRect l="-393" t="-4678" b="-87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927CE32-DDF8-45C3-B11D-6EE457523E6C}"/>
                  </a:ext>
                </a:extLst>
              </p:cNvPr>
              <p:cNvSpPr txBox="1"/>
              <p:nvPr/>
            </p:nvSpPr>
            <p:spPr>
              <a:xfrm>
                <a:off x="631688" y="5501008"/>
                <a:ext cx="10737825" cy="7788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定理</a:t>
                </a:r>
                <a:r>
                  <a:rPr lang="en-US" altLang="zh-CN" sz="2000" b="1" dirty="0"/>
                  <a:t>6.26</a:t>
                </a:r>
                <a:r>
                  <a:rPr lang="zh-CN" altLang="en-US" sz="2000" dirty="0"/>
                  <a:t>：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/>
                  <a:t>是一个循环码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⟺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中</m:t>
                            </m:r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的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任何</m:t>
                            </m:r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两个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多项式</m:t>
                            </m:r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之和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仍在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中</m:t>
                            </m:r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。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 </m:t>
                            </m:r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中</m:t>
                            </m:r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的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任何</m:t>
                            </m:r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多项式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与</m:t>
                            </m:r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中</m:t>
                            </m:r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的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任何多项式</m:t>
                            </m:r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的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乘积</m:t>
                            </m:r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也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在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中</m:t>
                            </m:r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。</m:t>
                            </m:r>
                          </m:e>
                        </m:eqArr>
                      </m:e>
                    </m:d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927CE32-DDF8-45C3-B11D-6EE457523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88" y="5501008"/>
                <a:ext cx="10737825" cy="77886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9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8EFB8D4-F3EA-4B35-8CB1-022AEAD15F70}"/>
                  </a:ext>
                </a:extLst>
              </p:cNvPr>
              <p:cNvSpPr txBox="1"/>
              <p:nvPr/>
            </p:nvSpPr>
            <p:spPr>
              <a:xfrm>
                <a:off x="1341884" y="403035"/>
                <a:ext cx="878497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)∈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/>
                  <a:t>，称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)∈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}⊂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生成的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理想</a:t>
                </a:r>
                <a:r>
                  <a:rPr lang="zh-CN" altLang="en-US" sz="2000" dirty="0"/>
                  <a:t>。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8EFB8D4-F3EA-4B35-8CB1-022AEAD15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884" y="403035"/>
                <a:ext cx="8784976" cy="400110"/>
              </a:xfrm>
              <a:prstGeom prst="rect">
                <a:avLst/>
              </a:prstGeom>
              <a:blipFill>
                <a:blip r:embed="rId21"/>
                <a:stretch>
                  <a:fillRect l="-69" t="-10606" r="-347" b="-227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2C44E04-4241-4B77-9D8E-240DAADE60D9}"/>
                  </a:ext>
                </a:extLst>
              </p:cNvPr>
              <p:cNvSpPr txBox="1"/>
              <p:nvPr/>
            </p:nvSpPr>
            <p:spPr>
              <a:xfrm>
                <a:off x="1369613" y="759993"/>
                <a:ext cx="684076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定理</a:t>
                </a:r>
                <a:r>
                  <a:rPr lang="en-US" altLang="zh-CN" sz="2000" b="1" dirty="0"/>
                  <a:t>6.27</a:t>
                </a:r>
                <a:r>
                  <a:rPr lang="zh-CN" altLang="en-US" sz="2000" b="1" dirty="0"/>
                  <a:t>：</a:t>
                </a:r>
                <a:r>
                  <a:rPr lang="zh-CN" altLang="en-US" sz="2000" dirty="0"/>
                  <a:t>对任何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)∈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/>
                  <a:t>，其理想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sz="2000" dirty="0"/>
                  <a:t>是一个循环码。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2C44E04-4241-4B77-9D8E-240DAADE6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613" y="759993"/>
                <a:ext cx="6840760" cy="400110"/>
              </a:xfrm>
              <a:prstGeom prst="rect">
                <a:avLst/>
              </a:prstGeom>
              <a:blipFill>
                <a:blip r:embed="rId22"/>
                <a:stretch>
                  <a:fillRect l="-535" t="-12308" r="-713" b="-2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2E7A82-C318-4764-B800-EF4C5EBBDF53}"/>
                  </a:ext>
                </a:extLst>
              </p:cNvPr>
              <p:cNvSpPr txBox="1"/>
              <p:nvPr/>
            </p:nvSpPr>
            <p:spPr>
              <a:xfrm>
                <a:off x="693812" y="1127667"/>
                <a:ext cx="1099922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例</a:t>
                </a:r>
                <a:r>
                  <a:rPr lang="en-US" altLang="zh-CN" sz="2000" b="1" dirty="0"/>
                  <a:t>6.28</a:t>
                </a:r>
                <a:r>
                  <a:rPr lang="zh-CN" altLang="en-US" sz="2000" b="1" dirty="0"/>
                  <a:t>：</a:t>
                </a:r>
                <a:r>
                  <a:rPr lang="zh-CN" altLang="en-US" sz="2000" dirty="0"/>
                  <a:t>对于多项式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1+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zh-CN" altLang="en-US" sz="2000" dirty="0"/>
                  <a:t>，其理想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={0,1+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,1+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dirty="0"/>
                  <a:t>对应于循环码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000,101,110,011</m:t>
                        </m:r>
                      </m:e>
                    </m:d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zh-CN" altLang="en-US" sz="2000" dirty="0"/>
                  <a:t>  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注意：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000" dirty="0"/>
                  <a:t>，不同的多项式生成的理想可能相同。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2E7A82-C318-4764-B800-EF4C5EBBD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2" y="1127667"/>
                <a:ext cx="10999222" cy="707886"/>
              </a:xfrm>
              <a:prstGeom prst="rect">
                <a:avLst/>
              </a:prstGeom>
              <a:blipFill>
                <a:blip r:embed="rId23"/>
                <a:stretch>
                  <a:fillRect t="-63793" b="-603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2325792-E80C-4EFC-8101-A02A4312325A}"/>
                  </a:ext>
                </a:extLst>
              </p:cNvPr>
              <p:cNvSpPr txBox="1"/>
              <p:nvPr/>
            </p:nvSpPr>
            <p:spPr>
              <a:xfrm>
                <a:off x="612803" y="1835553"/>
                <a:ext cx="11161240" cy="47972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定理</a:t>
                </a:r>
                <a:r>
                  <a:rPr lang="en-US" altLang="zh-CN" sz="2000" b="1" dirty="0"/>
                  <a:t>6.29</a:t>
                </a:r>
                <a:r>
                  <a:rPr lang="zh-CN" altLang="en-US" sz="2000" b="1" dirty="0"/>
                  <a:t>：</a:t>
                </a:r>
                <a:r>
                  <a:rPr lang="zh-CN" altLang="en-US" sz="20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/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zh-CN" altLang="en-US" sz="2000" dirty="0"/>
                  <a:t>上的一个循环码，则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中的最低次首一多项式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是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唯一</a:t>
                </a:r>
                <a:r>
                  <a:rPr lang="zh-CN" altLang="en-US" sz="2000" dirty="0"/>
                  <a:t>存在的，并且</a:t>
                </a:r>
                <a:endParaRPr lang="en-US" altLang="zh-CN" sz="2000" dirty="0"/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en-US" altLang="zh-CN" sz="2000" b="0" dirty="0"/>
                  <a:t>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</a:rPr>
                  <a:t>生成的理想，而且</a:t>
                </a:r>
                <a:endParaRPr lang="en-US" altLang="zh-CN" sz="20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zh-CN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，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CN" sz="2000" b="0" dirty="0">
                    <a:ea typeface="Cambria Math" panose="02040503050406030204" pitchFamily="18" charset="0"/>
                  </a:rPr>
                  <a:t>       </a:t>
                </a:r>
                <a:r>
                  <a:rPr lang="zh-CN" altLang="en-US" sz="2000" b="0" dirty="0">
                    <a:ea typeface="Cambria Math" panose="02040503050406030204" pitchFamily="18" charset="0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)亦</m:t>
                    </m:r>
                  </m:oMath>
                </a14:m>
                <a:r>
                  <a:rPr lang="zh-CN" altLang="en-US" sz="2000" dirty="0"/>
                  <a:t>称为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的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生成多项式</a:t>
                </a:r>
                <a:r>
                  <a:rPr lang="zh-CN" altLang="en-US" sz="2000" dirty="0"/>
                  <a:t>。</a:t>
                </a:r>
                <a:endParaRPr lang="en-US" altLang="zh-CN" sz="2000" dirty="0"/>
              </a:p>
              <a:p>
                <a:pPr marL="457200" indent="-457200">
                  <a:buFont typeface="+mj-ea"/>
                  <a:buAutoNum type="circleNumDbPlain" startAt="2"/>
                </a:pPr>
                <a:r>
                  <a:rPr lang="en-US" altLang="zh-CN" sz="2000" b="0" dirty="0"/>
                  <a:t> </a:t>
                </a:r>
                <a:r>
                  <a:rPr lang="zh-CN" altLang="en-US" sz="2000" b="0" dirty="0"/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m:rPr>
                        <m:nor/>
                      </m:rPr>
                      <a:rPr lang="zh-CN" altLang="en-US" sz="2000" dirty="0"/>
                      <m:t>上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0" dirty="0"/>
                  <a:t>整除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b="0" dirty="0"/>
                  <a:t>即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−1.</m:t>
                    </m:r>
                  </m:oMath>
                </a14:m>
                <a:r>
                  <a:rPr lang="zh-CN" altLang="en-US" sz="2000" dirty="0"/>
                  <a:t> </a:t>
                </a:r>
                <a:endParaRPr lang="en-US" altLang="zh-CN" sz="2000" dirty="0"/>
              </a:p>
              <a:p>
                <a:pPr marL="342900" indent="-342900">
                  <a:buFont typeface="+mj-ea"/>
                  <a:buAutoNum type="circleNumDbPlain" startAt="2"/>
                </a:pPr>
                <a:r>
                  <a:rPr lang="zh-CN" altLang="en-US" sz="2000" dirty="0"/>
                  <a:t>  若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zh-CN" altLang="en-US" sz="2000" dirty="0"/>
                  <a:t>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互反</m:t>
                    </m:r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</a:rPr>
                  <a:t>多项式</a:t>
                </a:r>
                <a:r>
                  <a:rPr lang="zh-CN" altLang="en-US" sz="2000" dirty="0"/>
                  <a:t>（其系数序列是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的系数序列的逆序重排）</a:t>
                </a:r>
                <a:endParaRPr lang="en-US" altLang="zh-CN" sz="2000" dirty="0"/>
              </a:p>
              <a:p>
                <a:r>
                  <a:rPr lang="en-US" altLang="zh-CN" sz="2000" dirty="0"/>
                  <a:t>       </a:t>
                </a:r>
                <a:r>
                  <a:rPr lang="zh-CN" altLang="en-US" sz="2000" dirty="0"/>
                  <a:t>是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的对偶码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zh-CN" altLang="en-US" sz="2000" dirty="0"/>
                  <a:t>的生成多项式</a:t>
                </a:r>
                <a:r>
                  <a:rPr lang="zh-CN" altLang="en-US" sz="2000" dirty="0">
                    <a:solidFill>
                      <a:srgbClr val="00B0F0"/>
                    </a:solidFill>
                  </a:rPr>
                  <a:t>的常数倍</a:t>
                </a:r>
                <a:r>
                  <a:rPr lang="zh-CN" altLang="en-US" sz="2000" dirty="0"/>
                  <a:t>，而且</a:t>
                </a:r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000" dirty="0"/>
              </a:p>
              <a:p>
                <a:r>
                  <a:rPr lang="zh-CN" altLang="en-US" sz="2000" dirty="0"/>
                  <a:t>       故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亦称为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的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校验多项式</a:t>
                </a:r>
                <a:r>
                  <a:rPr lang="zh-CN" altLang="en-US" sz="2000" dirty="0"/>
                  <a:t>。</a:t>
                </a:r>
                <a:endParaRPr lang="en-US" altLang="zh-CN" sz="2000" dirty="0"/>
              </a:p>
              <a:p>
                <a:pPr marL="457200" indent="-457200">
                  <a:buFont typeface="+mj-ea"/>
                  <a:buAutoNum type="circleNumDbPlain" startAt="4"/>
                </a:pPr>
                <a:r>
                  <a:rPr lang="zh-CN" altLang="en-US" sz="20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zh-CN" altLang="en-US" sz="200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dirty="0"/>
                  <a:t>则</a:t>
                </a:r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⋮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𝑔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⋮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⋯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altLang="zh-CN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zh-CN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𝑔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zh-CN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r>
                                                        <a:rPr lang="en-US" altLang="zh-CN" sz="20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⋱</m:t>
                                                      </m:r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r>
                                                        <a:rPr lang="en-US" altLang="zh-CN" sz="20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⋯</m:t>
                                                      </m:r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𝑔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0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  <m:m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r>
                                                        <a:rPr lang="en-US" altLang="zh-CN" sz="20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⋯</m:t>
                                                      </m:r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r>
                                                        <a:rPr lang="en-US" altLang="zh-CN" sz="20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⋱</m:t>
                                                      </m:r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altLang="zh-CN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zh-CN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𝑔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zh-CN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0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altLang="zh-CN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m>
                                                        <m:mPr>
                                                          <m:mcs>
                                                            <m:mc>
                                                              <m:mcPr>
                                                                <m:count m:val="1"/>
                                                                <m:mcJc m:val="center"/>
                                                              </m:mcPr>
                                                            </m:mc>
                                                          </m:mcs>
                                                          <m:ctrlPr>
                                                            <a:rPr lang="en-US" altLang="zh-CN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mPr>
                                                        <m:mr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altLang="zh-CN" sz="2000" i="1">
                                                                    <a:latin typeface="Cambria Math" panose="02040503050406030204" pitchFamily="18" charset="0"/>
                                                                    <a:ea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altLang="zh-CN" sz="2000" i="1">
                                                                    <a:latin typeface="Cambria Math" panose="02040503050406030204" pitchFamily="18" charset="0"/>
                                                                    <a:ea typeface="Cambria Math" panose="02040503050406030204" pitchFamily="18" charset="0"/>
                                                                  </a:rPr>
                                                                  <m:t>𝑔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altLang="zh-CN" sz="2000" b="0" i="1" smtClean="0">
                                                                    <a:latin typeface="Cambria Math" panose="02040503050406030204" pitchFamily="18" charset="0"/>
                                                                    <a:ea typeface="Cambria Math" panose="02040503050406030204" pitchFamily="18" charset="0"/>
                                                                  </a:rPr>
                                                                  <m:t>𝑟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mr>
                                                        <m:mr>
                                                          <m:e>
                                                            <m:r>
                                                              <a:rPr lang="en-US" altLang="zh-CN" sz="20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⋱</m:t>
                                                            </m:r>
                                                          </m:e>
                                                        </m:mr>
                                                        <m:mr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altLang="zh-CN" sz="2000" i="1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altLang="zh-CN" sz="2000" i="1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𝑔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altLang="zh-CN" sz="2000" i="1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1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mr>
                                                      </m:m>
                                                    </m:e>
                                                  </m:mr>
                                                </m:m>
                                              </m:e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altLang="zh-CN" sz="20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⋯</m:t>
                                                      </m:r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m>
                                                        <m:mPr>
                                                          <m:mcs>
                                                            <m:mc>
                                                              <m:mcPr>
                                                                <m:count m:val="1"/>
                                                                <m:mcJc m:val="center"/>
                                                              </m:mcPr>
                                                            </m:mc>
                                                          </m:mcs>
                                                          <m:ctrlPr>
                                                            <a:rPr lang="en-US" altLang="zh-CN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mPr>
                                                        <m:mr>
                                                          <m:e>
                                                            <m:r>
                                                              <a:rPr lang="en-US" altLang="zh-CN" sz="20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⋯</m:t>
                                                            </m:r>
                                                          </m:e>
                                                        </m:mr>
                                                        <m:mr>
                                                          <m:e>
                                                            <m:r>
                                                              <a:rPr lang="en-US" altLang="zh-CN" sz="20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⋱</m:t>
                                                            </m:r>
                                                          </m:e>
                                                        </m:mr>
                                                        <m:mr>
                                                          <m:e>
                                                            <m:r>
                                                              <a:rPr lang="en-US" altLang="zh-CN" sz="20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⋯</m:t>
                                                            </m:r>
                                                          </m:e>
                                                        </m:mr>
                                                      </m:m>
                                                    </m:e>
                                                  </m:mr>
                                                </m:m>
                                              </m:e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altLang="zh-CN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altLang="zh-CN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m>
                                                        <m:mPr>
                                                          <m:mcs>
                                                            <m:mc>
                                                              <m:mcPr>
                                                                <m:count m:val="1"/>
                                                                <m:mcJc m:val="center"/>
                                                              </m:mcPr>
                                                            </m:mc>
                                                          </m:mcs>
                                                          <m:ctrlPr>
                                                            <a:rPr lang="en-US" altLang="zh-CN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mPr>
                                                        <m:mr>
                                                          <m:e>
                                                            <m:r>
                                                              <m:rPr>
                                                                <m:brk m:alnAt="7"/>
                                                              </m:rPr>
                                                              <a:rPr lang="en-US" altLang="zh-CN" sz="20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</m:mr>
                                                        <m:mr>
                                                          <m:e>
                                                            <m:r>
                                                              <a:rPr lang="en-US" altLang="zh-CN" sz="20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</a:rPr>
                                                              <m:t>⋮</m:t>
                                                            </m:r>
                                                          </m:e>
                                                        </m:mr>
                                                        <m:mr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altLang="zh-CN" sz="2000" i="1">
                                                                    <a:latin typeface="Cambria Math" panose="02040503050406030204" pitchFamily="18" charset="0"/>
                                                                    <a:ea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altLang="zh-CN" sz="2000" i="1">
                                                                    <a:latin typeface="Cambria Math" panose="02040503050406030204" pitchFamily="18" charset="0"/>
                                                                    <a:ea typeface="Cambria Math" panose="02040503050406030204" pitchFamily="18" charset="0"/>
                                                                  </a:rPr>
                                                                  <m:t>𝑔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altLang="zh-CN" sz="2000" b="0" i="1" smtClean="0">
                                                                    <a:latin typeface="Cambria Math" panose="02040503050406030204" pitchFamily="18" charset="0"/>
                                                                    <a:ea typeface="Cambria Math" panose="02040503050406030204" pitchFamily="18" charset="0"/>
                                                                  </a:rPr>
                                                                  <m:t>𝑟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mr>
                                                      </m:m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sz="2000" dirty="0"/>
              </a:p>
              <a:p>
                <a:r>
                  <a:rPr lang="zh-CN" altLang="en-US" sz="2000" dirty="0"/>
                  <a:t>      是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的生成矩阵，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的维数为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2000" dirty="0"/>
                  <a:t>.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2325792-E80C-4EFC-8101-A02A43123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03" y="1835553"/>
                <a:ext cx="11161240" cy="4797211"/>
              </a:xfrm>
              <a:prstGeom prst="rect">
                <a:avLst/>
              </a:prstGeom>
              <a:blipFill>
                <a:blip r:embed="rId24"/>
                <a:stretch>
                  <a:fillRect t="-635" b="-17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886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B653BE2-CBA7-42BE-B8E1-063C7B51BC29}"/>
                  </a:ext>
                </a:extLst>
              </p:cNvPr>
              <p:cNvSpPr txBox="1"/>
              <p:nvPr/>
            </p:nvSpPr>
            <p:spPr>
              <a:xfrm>
                <a:off x="703082" y="682754"/>
                <a:ext cx="10945216" cy="22502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         例</a:t>
                </a:r>
                <a:r>
                  <a:rPr lang="en-US" altLang="zh-CN" sz="2000" b="1" dirty="0"/>
                  <a:t>6.30</a:t>
                </a:r>
                <a:r>
                  <a:rPr lang="zh-CN" altLang="en-US" sz="2000" b="1" dirty="0"/>
                  <a:t>：</a:t>
                </a:r>
                <a:r>
                  <a:rPr lang="zh-CN" altLang="en-US" sz="2000" dirty="0"/>
                  <a:t>在</a:t>
                </a:r>
                <a:r>
                  <a:rPr lang="en-US" altLang="zh-CN" sz="2000" dirty="0"/>
                  <a:t>2</a:t>
                </a:r>
                <a:r>
                  <a:rPr lang="zh-CN" altLang="en-US" sz="2000" dirty="0"/>
                  <a:t>元有限域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/>
                  <a:t>上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000" dirty="0"/>
                  <a:t>有分解式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−1=(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+1)(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+1)(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zh-CN" altLang="en-US" sz="2000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sz="2000" dirty="0"/>
                  <a:t>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/>
                  <a:t>上的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不可约多项式</a:t>
                </a:r>
                <a:r>
                  <a:rPr lang="zh-CN" altLang="en-US" sz="2000" dirty="0"/>
                  <a:t>（不能分解为更低次多项式的乘积）。</a:t>
                </a:r>
                <a:endParaRPr lang="en-US" altLang="zh-CN" sz="2000" dirty="0"/>
              </a:p>
              <a:p>
                <a:r>
                  <a:rPr lang="zh-CN" altLang="en-US" sz="2000" dirty="0"/>
                  <a:t>故一共有</a:t>
                </a:r>
                <a:r>
                  <a:rPr lang="en-US" altLang="zh-CN" sz="2000" dirty="0"/>
                  <a:t>7</a:t>
                </a:r>
                <a:r>
                  <a:rPr lang="zh-CN" altLang="en-US" sz="2000" dirty="0"/>
                  <a:t>个长度为</a:t>
                </a:r>
                <a:r>
                  <a:rPr lang="en-US" altLang="zh-CN" sz="2000" dirty="0"/>
                  <a:t>7</a:t>
                </a:r>
                <a:r>
                  <a:rPr lang="zh-CN" altLang="en-US" sz="2000" dirty="0"/>
                  <a:t>的</a:t>
                </a:r>
                <a:r>
                  <a:rPr lang="en-US" altLang="zh-CN" sz="2000" dirty="0"/>
                  <a:t>2</a:t>
                </a:r>
                <a:r>
                  <a:rPr lang="zh-CN" altLang="en-US" sz="2000" dirty="0"/>
                  <a:t>元循环码，生成多项式分别为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+1, 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+1, 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sz="2000" dirty="0"/>
                  <a:t>和</a:t>
                </a:r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+1,</m:t>
                      </m:r>
                    </m:oMath>
                  </m:oMathPara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+1)(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+1)</m:t>
                      </m:r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000" dirty="0"/>
              </a:p>
              <a:p>
                <a:r>
                  <a:rPr lang="zh-CN" altLang="en-US" sz="2000" dirty="0"/>
                  <a:t>维数分别为</a:t>
                </a:r>
                <a:r>
                  <a:rPr lang="en-US" altLang="zh-CN" sz="2000" dirty="0"/>
                  <a:t>7,6,4,4,3,3,1.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B653BE2-CBA7-42BE-B8E1-063C7B51B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82" y="682754"/>
                <a:ext cx="10945216" cy="2250296"/>
              </a:xfrm>
              <a:prstGeom prst="rect">
                <a:avLst/>
              </a:prstGeom>
              <a:blipFill>
                <a:blip r:embed="rId2"/>
                <a:stretch>
                  <a:fillRect l="-557" t="-1626" r="-557" b="-46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31A60B2-D460-4CF6-AD07-39B99E8D949B}"/>
                  </a:ext>
                </a:extLst>
              </p:cNvPr>
              <p:cNvSpPr txBox="1"/>
              <p:nvPr/>
            </p:nvSpPr>
            <p:spPr>
              <a:xfrm>
                <a:off x="549797" y="2933050"/>
                <a:ext cx="6840759" cy="15497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生成多项式为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sz="2000" dirty="0"/>
                  <a:t>的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[7,4]</m:t>
                    </m:r>
                  </m:oMath>
                </a14:m>
                <a:r>
                  <a:rPr lang="zh-CN" altLang="en-US" sz="2000" dirty="0"/>
                  <a:t>循环码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的一个生成矩阵为</a:t>
                </a:r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                           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altLang="zh-CN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altLang="zh-CN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altLang="zh-CN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altLang="zh-CN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altLang="zh-CN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altLang="zh-CN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altLang="zh-CN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a:rPr lang="en-US" altLang="zh-CN" sz="20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altLang="zh-CN" sz="20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altLang="zh-CN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altLang="zh-CN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altLang="zh-CN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altLang="zh-CN" sz="20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altLang="zh-CN" sz="20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altLang="zh-CN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altLang="zh-CN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altLang="zh-CN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altLang="zh-CN" sz="20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altLang="zh-CN" sz="20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31A60B2-D460-4CF6-AD07-39B99E8D9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97" y="2933050"/>
                <a:ext cx="6840759" cy="1549783"/>
              </a:xfrm>
              <a:prstGeom prst="rect">
                <a:avLst/>
              </a:prstGeom>
              <a:blipFill>
                <a:blip r:embed="rId14"/>
                <a:stretch>
                  <a:fillRect t="-23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7F7621B-DAD7-4016-BEFD-4FB5E5C41774}"/>
                  </a:ext>
                </a:extLst>
              </p:cNvPr>
              <p:cNvSpPr txBox="1"/>
              <p:nvPr/>
            </p:nvSpPr>
            <p:spPr>
              <a:xfrm>
                <a:off x="693812" y="4482833"/>
                <a:ext cx="8640960" cy="15462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的对偶码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p>
                    </m:sSup>
                  </m:oMath>
                </a14:m>
                <a:r>
                  <a:rPr lang="zh-CN" altLang="en-US" sz="2000" dirty="0"/>
                  <a:t>是生成多项式为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sz="2000" dirty="0"/>
                  <a:t>的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[7,3]</m:t>
                    </m:r>
                  </m:oMath>
                </a14:m>
                <a:r>
                  <a:rPr lang="zh-CN" altLang="en-US" sz="2000" dirty="0"/>
                  <a:t>循环码，其生成矩阵为</a:t>
                </a:r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altLang="zh-CN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altLang="zh-CN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altLang="zh-CN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altLang="zh-CN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altLang="zh-CN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altLang="zh-CN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altLang="zh-CN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altLang="zh-CN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altLang="zh-CN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000" dirty="0"/>
              </a:p>
              <a:p>
                <a:r>
                  <a:rPr lang="zh-CN" altLang="en-US" sz="2000" b="0" dirty="0"/>
                  <a:t>因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2000" b="0" dirty="0"/>
                  <a:t>是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b="0" dirty="0"/>
                  <a:t>的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校验矩阵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故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也是二元汉明码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(3,2)</m:t>
                    </m:r>
                  </m:oMath>
                </a14:m>
                <a:r>
                  <a:rPr lang="en-US" altLang="zh-CN" sz="2000" dirty="0"/>
                  <a:t>.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7F7621B-DAD7-4016-BEFD-4FB5E5C41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2" y="4482833"/>
                <a:ext cx="8640960" cy="1546257"/>
              </a:xfrm>
              <a:prstGeom prst="rect">
                <a:avLst/>
              </a:prstGeom>
              <a:blipFill>
                <a:blip r:embed="rId16"/>
                <a:stretch>
                  <a:fillRect l="-565" t="-1575" r="-776" b="-59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23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3FA9852-72B4-4BD9-8D68-F2EF0C54C7C8}"/>
                  </a:ext>
                </a:extLst>
              </p:cNvPr>
              <p:cNvSpPr txBox="1"/>
              <p:nvPr/>
            </p:nvSpPr>
            <p:spPr>
              <a:xfrm>
                <a:off x="837828" y="1443137"/>
                <a:ext cx="10657184" cy="47089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       为了适应信道的最佳传输和进行编码，一般先对数字信息进行等长分组，分别称为</a:t>
                </a:r>
                <a:r>
                  <a:rPr lang="zh-CN" altLang="en-US" sz="2000" u="sng" dirty="0">
                    <a:solidFill>
                      <a:srgbClr val="FF0000"/>
                    </a:solidFill>
                  </a:rPr>
                  <a:t>信息组</a:t>
                </a:r>
                <a:r>
                  <a:rPr lang="zh-CN" altLang="en-US" sz="2000" dirty="0"/>
                  <a:t>。例如，可将</a:t>
                </a:r>
                <a:r>
                  <a:rPr lang="en-US" altLang="zh-CN" sz="2000" dirty="0"/>
                  <a:t>2</a:t>
                </a:r>
                <a:r>
                  <a:rPr lang="zh-CN" altLang="en-US" sz="2000" dirty="0"/>
                  <a:t>元数字信息序列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(1001011100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⋯)</m:t>
                    </m:r>
                  </m:oMath>
                </a14:m>
                <a:r>
                  <a:rPr lang="zh-CN" altLang="en-US" sz="2000" dirty="0"/>
                  <a:t>分组为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en-US" altLang="zh-CN" sz="2000" u="sng" dirty="0">
                  <a:solidFill>
                    <a:srgbClr val="FF0000"/>
                  </a:solidFill>
                </a:endParaRPr>
              </a:p>
              <a:p>
                <a:r>
                  <a:rPr lang="zh-CN" altLang="en-US" sz="2000" dirty="0">
                    <a:solidFill>
                      <a:srgbClr val="FF0000"/>
                    </a:solidFill>
                  </a:rPr>
                  <a:t>        </a:t>
                </a:r>
                <a:r>
                  <a:rPr lang="zh-CN" altLang="en-US" sz="2000" u="sng" dirty="0">
                    <a:solidFill>
                      <a:srgbClr val="FF0000"/>
                    </a:solidFill>
                  </a:rPr>
                  <a:t>纠错编码</a:t>
                </a:r>
                <a:r>
                  <a:rPr lang="zh-CN" altLang="en-US" sz="2000" dirty="0"/>
                  <a:t>就是在每一个信息组后按照一定的规律人为地添上等长的数字序列，这些添加的数字称为</a:t>
                </a:r>
                <a:r>
                  <a:rPr lang="zh-CN" altLang="en-US" sz="2000" u="sng" dirty="0">
                    <a:solidFill>
                      <a:srgbClr val="FF0000"/>
                    </a:solidFill>
                  </a:rPr>
                  <a:t>校验元</a:t>
                </a:r>
                <a:r>
                  <a:rPr lang="zh-CN" altLang="en-US" sz="2000" dirty="0"/>
                  <a:t>。</a:t>
                </a:r>
                <a:endParaRPr lang="en-US" altLang="zh-CN" sz="2000" dirty="0"/>
              </a:p>
              <a:p>
                <a:r>
                  <a:rPr lang="zh-CN" altLang="en-US" sz="2000" dirty="0"/>
                  <a:t>        例如，可以按如下规律来给每个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/>
                  <a:t>长的</a:t>
                </a:r>
                <a:r>
                  <a:rPr lang="en-US" altLang="zh-CN" sz="2000" dirty="0"/>
                  <a:t>2</a:t>
                </a:r>
                <a:r>
                  <a:rPr lang="zh-CN" altLang="en-US" sz="2000" dirty="0"/>
                  <a:t>元信息组增加一个校验元：若信息组包含</a:t>
                </a:r>
                <a:r>
                  <a:rPr lang="zh-CN" altLang="en-US" sz="2000" u="sng" dirty="0">
                    <a:solidFill>
                      <a:srgbClr val="FF0000"/>
                    </a:solidFill>
                  </a:rPr>
                  <a:t>偶数个</a:t>
                </a:r>
                <a:r>
                  <a:rPr lang="en-US" altLang="zh-CN" sz="2000" dirty="0"/>
                  <a:t>1</a:t>
                </a:r>
                <a:r>
                  <a:rPr lang="zh-CN" altLang="en-US" sz="2000" dirty="0"/>
                  <a:t>则添加一个</a:t>
                </a:r>
                <a:r>
                  <a:rPr lang="en-US" altLang="zh-CN" sz="2000" dirty="0"/>
                  <a:t>0</a:t>
                </a:r>
                <a:r>
                  <a:rPr lang="zh-CN" altLang="en-US" sz="2000" dirty="0"/>
                  <a:t>，否则添加一个</a:t>
                </a:r>
                <a:r>
                  <a:rPr lang="en-US" altLang="zh-CN" sz="2000" dirty="0"/>
                  <a:t>1. </a:t>
                </a:r>
                <a:r>
                  <a:rPr lang="zh-CN" altLang="en-US" sz="2000" dirty="0"/>
                  <a:t>这样每个信息组经编码后变成一个长度为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sz="2000" dirty="0"/>
                  <a:t>的</a:t>
                </a:r>
                <a:r>
                  <a:rPr lang="en-US" altLang="zh-CN" sz="2000" dirty="0"/>
                  <a:t>2</a:t>
                </a:r>
                <a:r>
                  <a:rPr lang="zh-CN" altLang="en-US" sz="2000" dirty="0"/>
                  <a:t>元数字序列，其中</a:t>
                </a:r>
                <a:r>
                  <a:rPr lang="en-US" altLang="zh-CN" sz="2000" dirty="0"/>
                  <a:t>1</a:t>
                </a:r>
                <a:r>
                  <a:rPr lang="zh-CN" altLang="en-US" sz="2000" dirty="0"/>
                  <a:t>的个数恒为偶数。这样，如果一个信息组经编码后传输于信道并且接收到的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sz="2000" dirty="0"/>
                  <a:t>长序列中含有奇数个</a:t>
                </a:r>
                <a:r>
                  <a:rPr lang="en-US" altLang="zh-CN" sz="2000" dirty="0"/>
                  <a:t>1</a:t>
                </a:r>
                <a:r>
                  <a:rPr lang="zh-CN" altLang="en-US" sz="2000" dirty="0"/>
                  <a:t>的话，则可以判断其中必有错误发生。这种编码方法叫奇偶校验编码，可以检测出</a:t>
                </a:r>
                <a:r>
                  <a:rPr lang="en-US" altLang="zh-CN" sz="2000" dirty="0"/>
                  <a:t>1</a:t>
                </a:r>
                <a:r>
                  <a:rPr lang="zh-CN" altLang="en-US" sz="2000" dirty="0"/>
                  <a:t>个错误。</a:t>
                </a:r>
                <a:endParaRPr lang="en-US" altLang="zh-CN" sz="2000" dirty="0"/>
              </a:p>
              <a:p>
                <a:r>
                  <a:rPr lang="zh-CN" altLang="en-US" sz="2000" dirty="0"/>
                  <a:t>        若添加的校验元仅由当前信息组决定，则称此类编码方法为</a:t>
                </a:r>
                <a:r>
                  <a:rPr lang="zh-CN" altLang="en-US" sz="2000" u="sng" dirty="0">
                    <a:solidFill>
                      <a:srgbClr val="FF0000"/>
                    </a:solidFill>
                  </a:rPr>
                  <a:t>分组编码</a:t>
                </a:r>
                <a:r>
                  <a:rPr lang="zh-CN" altLang="en-US" sz="2000" dirty="0"/>
                  <a:t>。称所有不同的信息组（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/>
                  <a:t>长数字序列）连同添加于其后的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2000" dirty="0"/>
                  <a:t>-</a:t>
                </a:r>
                <a:r>
                  <a:rPr lang="zh-CN" altLang="en-US" sz="2000" dirty="0"/>
                  <a:t>长数字序列所构成的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-</a:t>
                </a:r>
                <a:r>
                  <a:rPr lang="zh-CN" altLang="en-US" sz="2000" dirty="0"/>
                  <a:t>长数字序列构成的集合为一个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-</a:t>
                </a:r>
                <a:r>
                  <a:rPr lang="zh-CN" altLang="en-US" sz="2000" dirty="0"/>
                  <a:t>长</a:t>
                </a:r>
                <a:r>
                  <a:rPr lang="zh-CN" altLang="en-US" sz="2000" u="sng" dirty="0">
                    <a:solidFill>
                      <a:srgbClr val="FF0000"/>
                    </a:solidFill>
                  </a:rPr>
                  <a:t>分组码</a:t>
                </a:r>
                <a:r>
                  <a:rPr lang="zh-CN" altLang="en-US" sz="2000" dirty="0"/>
                  <a:t>。</a:t>
                </a:r>
                <a:endParaRPr lang="en-US" altLang="zh-CN" sz="2000" dirty="0"/>
              </a:p>
              <a:p>
                <a:r>
                  <a:rPr lang="zh-CN" altLang="en-US" sz="2000" dirty="0"/>
                  <a:t>        例如，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{000,101,011,110}</m:t>
                    </m:r>
                  </m:oMath>
                </a14:m>
                <a:r>
                  <a:rPr lang="zh-CN" altLang="en-US" sz="2000" dirty="0"/>
                  <a:t>是一个</a:t>
                </a:r>
                <a:r>
                  <a:rPr lang="en-US" altLang="zh-CN" sz="2000" dirty="0"/>
                  <a:t>3-</a:t>
                </a:r>
                <a:r>
                  <a:rPr lang="zh-CN" altLang="en-US" sz="2000" dirty="0"/>
                  <a:t>长分组码。</a:t>
                </a:r>
                <a:endParaRPr lang="en-US" altLang="zh-CN" sz="2000" dirty="0"/>
              </a:p>
              <a:p>
                <a:r>
                  <a:rPr lang="zh-CN" altLang="en-US" sz="2000" dirty="0"/>
                  <a:t>        若添加的校验元不仅与当前的信息组有关，还与此前的若干信息组有关，则称此类编码方法为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卷积编码</a:t>
                </a:r>
                <a:r>
                  <a:rPr lang="zh-CN" altLang="en-US" sz="2000" dirty="0"/>
                  <a:t>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3FA9852-72B4-4BD9-8D68-F2EF0C54C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28" y="1443137"/>
                <a:ext cx="10657184" cy="4708981"/>
              </a:xfrm>
              <a:prstGeom prst="rect">
                <a:avLst/>
              </a:prstGeom>
              <a:blipFill>
                <a:blip r:embed="rId2"/>
                <a:stretch>
                  <a:fillRect l="-1772" t="-518" r="-1715" b="-15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3E8FE926-0AD8-422F-8DF1-3648CA188A64}"/>
              </a:ext>
            </a:extLst>
          </p:cNvPr>
          <p:cNvSpPr txBox="1"/>
          <p:nvPr/>
        </p:nvSpPr>
        <p:spPr>
          <a:xfrm>
            <a:off x="1485900" y="427474"/>
            <a:ext cx="2880320" cy="101566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sz="2000" dirty="0"/>
              <a:t>信道编码的两个任务：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</a:rPr>
              <a:t>译码错误尽可能小。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</a:rPr>
              <a:t>传输效率尽可能高。</a:t>
            </a:r>
          </a:p>
        </p:txBody>
      </p:sp>
    </p:spTree>
    <p:extLst>
      <p:ext uri="{BB962C8B-B14F-4D97-AF65-F5344CB8AC3E}">
        <p14:creationId xmlns:p14="http://schemas.microsoft.com/office/powerpoint/2010/main" val="341011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D350A7C-3385-4A02-AE04-E558F9AEA6D1}"/>
                  </a:ext>
                </a:extLst>
              </p:cNvPr>
              <p:cNvSpPr/>
              <p:nvPr/>
            </p:nvSpPr>
            <p:spPr>
              <a:xfrm>
                <a:off x="693813" y="728833"/>
                <a:ext cx="10843077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/>
                  <a:t>        设离散无记忆信道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m:rPr>
                        <m:nor/>
                      </m:rPr>
                      <a:rPr lang="zh-CN" altLang="en-US" sz="2000" dirty="0"/>
                      <m:t>输入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和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输出</m:t>
                    </m:r>
                    <m:r>
                      <m:rPr>
                        <m:nor/>
                      </m:rPr>
                      <a:rPr lang="zh-CN" altLang="en-US" sz="2000" dirty="0"/>
                      <m:t>符号集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为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和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dirty="0"/>
                  <a:t>，将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000" dirty="0"/>
                  <a:t>元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分组码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⊂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应用于信道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sz="2000" dirty="0"/>
                  <a:t>的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/>
                  <a:t>次扩展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，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其</m:t>
                    </m:r>
                  </m:oMath>
                </a14:m>
                <a:r>
                  <a:rPr lang="zh-CN" altLang="en-US" sz="2000" dirty="0"/>
                  <a:t>输入和输出分别用随机向量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表示。若采用译码算法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进行译码，则发生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译码错误的概率</a:t>
                </a:r>
                <a:r>
                  <a:rPr lang="zh-CN" altLang="en-US" sz="2000" dirty="0"/>
                  <a:t>为</a:t>
                </a: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D350A7C-3385-4A02-AE04-E558F9AEA6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3" y="728833"/>
                <a:ext cx="10843077" cy="1015663"/>
              </a:xfrm>
              <a:prstGeom prst="rect">
                <a:avLst/>
              </a:prstGeom>
              <a:blipFill>
                <a:blip r:embed="rId51"/>
                <a:stretch>
                  <a:fillRect l="-618" t="-4819" r="-562" b="-90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B73CACC-F5BB-4758-BF8D-A65966A0669C}"/>
                  </a:ext>
                </a:extLst>
              </p:cNvPr>
              <p:cNvSpPr txBox="1"/>
              <p:nvPr/>
            </p:nvSpPr>
            <p:spPr>
              <a:xfrm>
                <a:off x="3214092" y="1634253"/>
                <a:ext cx="5038046" cy="7467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B73CACC-F5BB-4758-BF8D-A65966A06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092" y="1634253"/>
                <a:ext cx="5038046" cy="746743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标题 1">
            <a:extLst>
              <a:ext uri="{FF2B5EF4-FFF2-40B4-BE49-F238E27FC236}">
                <a16:creationId xmlns:a16="http://schemas.microsoft.com/office/drawing/2014/main" id="{98B99BD9-80C3-44F7-8963-3ACC85AB8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368775"/>
            <a:ext cx="5904656" cy="407640"/>
          </a:xfrm>
        </p:spPr>
        <p:txBody>
          <a:bodyPr>
            <a:normAutofit fontScale="90000"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§6.6 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有噪信道编码定理（</a:t>
            </a: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Shannon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第二定理）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B35B6AD-714B-4656-AF28-DC5AFF6DDE13}"/>
                  </a:ext>
                </a:extLst>
              </p:cNvPr>
              <p:cNvSpPr txBox="1"/>
              <p:nvPr/>
            </p:nvSpPr>
            <p:spPr>
              <a:xfrm>
                <a:off x="533674" y="2326722"/>
                <a:ext cx="10843076" cy="5623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引理（</a:t>
                </a:r>
                <a:r>
                  <a:rPr lang="en-US" altLang="zh-CN" sz="2000" dirty="0"/>
                  <a:t>Fano</a:t>
                </a:r>
                <a:r>
                  <a:rPr lang="zh-CN" altLang="en-US" sz="2000" dirty="0"/>
                  <a:t>不等式</a:t>
                </a:r>
                <a:r>
                  <a:rPr lang="zh-CN" altLang="en-US" sz="2000" b="1" dirty="0"/>
                  <a:t>）</a:t>
                </a:r>
                <a:r>
                  <a:rPr lang="zh-CN" altLang="en-US" sz="20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  <m:func>
                      <m:func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en-US" sz="2000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𝑝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+(1−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zh-CN" sz="2000" dirty="0"/>
                  <a:t>.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B35B6AD-714B-4656-AF28-DC5AFF6DD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74" y="2326722"/>
                <a:ext cx="10843076" cy="562398"/>
              </a:xfrm>
              <a:prstGeom prst="rect">
                <a:avLst/>
              </a:prstGeom>
              <a:blipFill>
                <a:blip r:embed="rId53"/>
                <a:stretch>
                  <a:fillRect b="-4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9BCA8A0-CBBA-4A9D-AC5B-00F944FE080C}"/>
                  </a:ext>
                </a:extLst>
              </p:cNvPr>
              <p:cNvSpPr txBox="1"/>
              <p:nvPr/>
            </p:nvSpPr>
            <p:spPr>
              <a:xfrm>
                <a:off x="693813" y="2745996"/>
                <a:ext cx="6177623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证明</a:t>
                </a:r>
                <a:r>
                  <a:rPr lang="zh-CN" altLang="en-US" sz="2000" dirty="0"/>
                  <a:t>：对任何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，令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</m:d>
                          </m:e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CN" sz="2000" dirty="0"/>
                  <a:t>. </a:t>
                </a:r>
                <a:r>
                  <a:rPr lang="zh-CN" altLang="en-US" sz="2000" dirty="0"/>
                  <a:t>则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9BCA8A0-CBBA-4A9D-AC5B-00F944FE0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3" y="2745996"/>
                <a:ext cx="6177623" cy="400110"/>
              </a:xfrm>
              <a:prstGeom prst="rect">
                <a:avLst/>
              </a:prstGeom>
              <a:blipFill>
                <a:blip r:embed="rId54"/>
                <a:stretch>
                  <a:fillRect l="-790" t="-10606" r="-790" b="-2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8A4C1EE-3B3F-4890-BEA2-503670793603}"/>
                  </a:ext>
                </a:extLst>
              </p:cNvPr>
              <p:cNvSpPr txBox="1"/>
              <p:nvPr/>
            </p:nvSpPr>
            <p:spPr>
              <a:xfrm>
                <a:off x="1480192" y="3120993"/>
                <a:ext cx="464704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8A4C1EE-3B3F-4890-BEA2-503670793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192" y="3120993"/>
                <a:ext cx="4647041" cy="307777"/>
              </a:xfrm>
              <a:prstGeom prst="rect">
                <a:avLst/>
              </a:prstGeom>
              <a:blipFill>
                <a:blip r:embed="rId55"/>
                <a:stretch>
                  <a:fillRect l="-1444" b="-3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167D1F6-CEE7-4EC9-A552-96DE85F515BF}"/>
                  </a:ext>
                </a:extLst>
              </p:cNvPr>
              <p:cNvSpPr txBox="1"/>
              <p:nvPr/>
            </p:nvSpPr>
            <p:spPr>
              <a:xfrm>
                <a:off x="2787380" y="3418302"/>
                <a:ext cx="6252161" cy="6915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m:rPr>
                              <m:lit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167D1F6-CEE7-4EC9-A552-96DE85F51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380" y="3418302"/>
                <a:ext cx="6252161" cy="691536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765122D-A904-4AF0-B305-486945C88058}"/>
                  </a:ext>
                </a:extLst>
              </p:cNvPr>
              <p:cNvSpPr txBox="1"/>
              <p:nvPr/>
            </p:nvSpPr>
            <p:spPr>
              <a:xfrm>
                <a:off x="2822587" y="4078100"/>
                <a:ext cx="345389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</m:e>
                      </m:d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765122D-A904-4AF0-B305-486945C88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587" y="4078100"/>
                <a:ext cx="3453894" cy="307777"/>
              </a:xfrm>
              <a:prstGeom prst="rect">
                <a:avLst/>
              </a:prstGeom>
              <a:blipFill>
                <a:blip r:embed="rId57"/>
                <a:stretch>
                  <a:fillRect l="-2293" b="-4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40BC87A-9E3F-45C3-B455-88FAB3776CAB}"/>
                  </a:ext>
                </a:extLst>
              </p:cNvPr>
              <p:cNvSpPr/>
              <p:nvPr/>
            </p:nvSpPr>
            <p:spPr>
              <a:xfrm>
                <a:off x="1244997" y="4281246"/>
                <a:ext cx="6381875" cy="839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40BC87A-9E3F-45C3-B455-88FAB3776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997" y="4281246"/>
                <a:ext cx="6381875" cy="839076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0CB1403-63D4-4B88-BBEA-F230DCDD126D}"/>
                  </a:ext>
                </a:extLst>
              </p:cNvPr>
              <p:cNvSpPr/>
              <p:nvPr/>
            </p:nvSpPr>
            <p:spPr>
              <a:xfrm>
                <a:off x="2018989" y="4990416"/>
                <a:ext cx="7428252" cy="839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</m:d>
                            </m:e>
                          </m:func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0CB1403-63D4-4B88-BBEA-F230DCDD1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989" y="4990416"/>
                <a:ext cx="7428252" cy="839076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E545021-78F0-40A8-ACDC-FA17BA9C064C}"/>
                  </a:ext>
                </a:extLst>
              </p:cNvPr>
              <p:cNvSpPr/>
              <p:nvPr/>
            </p:nvSpPr>
            <p:spPr>
              <a:xfrm>
                <a:off x="2024256" y="5673914"/>
                <a:ext cx="8118313" cy="9105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</m:d>
                                </m:e>
                              </m:func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𝒅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e>
                      </m:d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E545021-78F0-40A8-ACDC-FA17BA9C0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256" y="5673914"/>
                <a:ext cx="8118313" cy="910506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EA56E53-70BB-4100-B4BE-18B41741D5DF}"/>
                  </a:ext>
                </a:extLst>
              </p:cNvPr>
              <p:cNvSpPr txBox="1"/>
              <p:nvPr/>
            </p:nvSpPr>
            <p:spPr>
              <a:xfrm>
                <a:off x="9534672" y="2963794"/>
                <a:ext cx="1842078" cy="646331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dirty="0">
                    <a:solidFill>
                      <a:srgbClr val="00B0F0"/>
                    </a:solidFill>
                  </a:rPr>
                  <a:t>二元熵函数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在</m:t>
                    </m:r>
                    <m:r>
                      <a:rPr lang="en-US" altLang="zh-CN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zh-CN" altLang="en-US" dirty="0">
                    <a:solidFill>
                      <a:srgbClr val="00B0F0"/>
                    </a:solidFill>
                  </a:rPr>
                  <a:t>是上凸的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EA56E53-70BB-4100-B4BE-18B41741D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672" y="2963794"/>
                <a:ext cx="1842078" cy="646331"/>
              </a:xfrm>
              <a:prstGeom prst="rect">
                <a:avLst/>
              </a:prstGeom>
              <a:blipFill>
                <a:blip r:embed="rId62"/>
                <a:stretch>
                  <a:fillRect l="-987" t="-5556" r="-1645" b="-12037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262F3DB-3913-476F-A224-8EB8167DDCC5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8110636" y="2769354"/>
            <a:ext cx="1424036" cy="517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174C5E5-FEFA-4341-AF2E-FDB2FC7A214F}"/>
              </a:ext>
            </a:extLst>
          </p:cNvPr>
          <p:cNvSpPr txBox="1"/>
          <p:nvPr/>
        </p:nvSpPr>
        <p:spPr>
          <a:xfrm>
            <a:off x="9601996" y="4758734"/>
            <a:ext cx="168193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Jensen</a:t>
            </a:r>
            <a:r>
              <a:rPr lang="zh-CN" altLang="en-US" dirty="0">
                <a:solidFill>
                  <a:srgbClr val="00B0F0"/>
                </a:solidFill>
              </a:rPr>
              <a:t>不等式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3CA2C35-676F-40EE-AD34-4829D6400490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633444" y="4943400"/>
            <a:ext cx="4968552" cy="913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A2B0FE72-EC2E-470F-905B-C53B0ED5958C}"/>
              </a:ext>
            </a:extLst>
          </p:cNvPr>
          <p:cNvSpPr txBox="1"/>
          <p:nvPr/>
        </p:nvSpPr>
        <p:spPr>
          <a:xfrm>
            <a:off x="9601996" y="4096580"/>
            <a:ext cx="184207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熵函数的极值性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3E1C210-901B-44ED-A161-AFCC6C2C86FC}"/>
              </a:ext>
            </a:extLst>
          </p:cNvPr>
          <p:cNvCxnSpPr>
            <a:cxnSpLocks/>
            <a:stCxn id="26" idx="1"/>
            <a:endCxn id="11" idx="3"/>
          </p:cNvCxnSpPr>
          <p:nvPr/>
        </p:nvCxnSpPr>
        <p:spPr>
          <a:xfrm flipH="1" flipV="1">
            <a:off x="6276481" y="4231989"/>
            <a:ext cx="3325515" cy="49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73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0" grpId="0"/>
      <p:bldP spid="4" grpId="0"/>
      <p:bldP spid="7" grpId="0"/>
      <p:bldP spid="8" grpId="0"/>
      <p:bldP spid="9" grpId="0"/>
      <p:bldP spid="11" grpId="0"/>
      <p:bldP spid="12" grpId="0"/>
      <p:bldP spid="13" grpId="0"/>
      <p:bldP spid="18" grpId="0"/>
      <p:bldP spid="19" grpId="0" animBg="1"/>
      <p:bldP spid="23" grpId="0" animBg="1"/>
      <p:bldP spid="2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F6BD294-7BBE-482E-BEFC-B4DD38A6CE09}"/>
                  </a:ext>
                </a:extLst>
              </p:cNvPr>
              <p:cNvSpPr txBox="1"/>
              <p:nvPr/>
            </p:nvSpPr>
            <p:spPr>
              <a:xfrm>
                <a:off x="693812" y="764703"/>
                <a:ext cx="10801200" cy="14671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        </a:t>
                </a:r>
                <a:r>
                  <a:rPr lang="zh-CN" altLang="en-US" sz="2000" b="1" dirty="0">
                    <a:solidFill>
                      <a:srgbClr val="C00000"/>
                    </a:solidFill>
                    <a:highlight>
                      <a:srgbClr val="C0C0C0"/>
                    </a:highlight>
                  </a:rPr>
                  <a:t>有噪信道编码逆定理</a:t>
                </a:r>
                <a:r>
                  <a:rPr lang="zh-CN" altLang="en-US" sz="2000" dirty="0"/>
                  <a:t>：假定输入符号数为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000" dirty="0"/>
                  <a:t>的离散无记忆信道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sz="2000" dirty="0"/>
                  <a:t>的信道容量为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zh-CN" altLang="en-US" sz="2000" dirty="0"/>
                  <a:t>比特</a:t>
                </a:r>
                <a:r>
                  <a:rPr lang="en-US" altLang="zh-CN" sz="2000" dirty="0"/>
                  <a:t>/</a:t>
                </a:r>
                <a:r>
                  <a:rPr lang="zh-CN" altLang="en-US" sz="2000" dirty="0"/>
                  <a:t>符号，考虑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sz="2000" dirty="0"/>
                  <a:t>上的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000" dirty="0"/>
                  <a:t>元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分组码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sz="2000" i="1" dirty="0">
                    <a:latin typeface="Cambria Math" panose="02040503050406030204" pitchFamily="18" charset="0"/>
                  </a:rPr>
                  <a:t>  </a:t>
                </a:r>
                <a:r>
                  <a:rPr lang="zh-CN" altLang="en-US" sz="2000" dirty="0">
                    <a:latin typeface="Cambria Math" panose="020405030504060302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sz="2000" dirty="0"/>
                  <a:t>为任意给定的正数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m:rPr>
                        <m:nor/>
                      </m:rPr>
                      <a:rPr lang="zh-CN" altLang="en-US" sz="2000" dirty="0"/>
                      <m:t>中的码字被均匀地传输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于</m:t>
                    </m:r>
                    <m:sSup>
                      <m:sSupPr>
                        <m:ctrlPr>
                          <a:rPr lang="zh-CN" alt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并且</m:t>
                    </m:r>
                  </m:oMath>
                </a14:m>
                <a:r>
                  <a:rPr lang="zh-CN" altLang="en-US" sz="2000" dirty="0"/>
                  <a:t>要求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信息传输率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000" dirty="0"/>
                      <m:t>（使用一次信道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m:rPr>
                        <m:nor/>
                      </m:rPr>
                      <a:rPr lang="zh-CN" altLang="en-US" sz="2000" dirty="0"/>
                      <m:t>所传输的信息比特数）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func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zh-CN" altLang="en-US" sz="2000" i="1">
                        <a:latin typeface="Cambria Math" panose="02040503050406030204" pitchFamily="18" charset="0"/>
                      </a:rPr>
                      <m:t>不低于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sz="2000" dirty="0"/>
                  <a:t>，则不论分组码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如何选取均不能对译码错误概率进行有效控制，也就是说不能做到可靠的信息传输。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F6BD294-7BBE-482E-BEFC-B4DD38A6C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2" y="764703"/>
                <a:ext cx="10801200" cy="1467197"/>
              </a:xfrm>
              <a:prstGeom prst="rect">
                <a:avLst/>
              </a:prstGeom>
              <a:blipFill>
                <a:blip r:embed="rId23"/>
                <a:stretch>
                  <a:fillRect l="-339" t="-2490" r="-451" b="-6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05E682E-0DCA-4361-92DA-F3AC9A0ED031}"/>
                  </a:ext>
                </a:extLst>
              </p:cNvPr>
              <p:cNvSpPr txBox="1"/>
              <p:nvPr/>
            </p:nvSpPr>
            <p:spPr>
              <a:xfrm>
                <a:off x="-602332" y="2207469"/>
                <a:ext cx="8856984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证明</a:t>
                </a:r>
                <a:r>
                  <a:rPr lang="zh-CN" altLang="en-US" sz="2000" dirty="0"/>
                  <a:t>：取对数的底为</a:t>
                </a:r>
                <a:r>
                  <a:rPr lang="en-US" altLang="zh-CN" sz="2000" dirty="0"/>
                  <a:t>2. </a:t>
                </a:r>
                <a:r>
                  <a:rPr lang="zh-CN" altLang="en-US" sz="2000" dirty="0"/>
                  <a:t>由</a:t>
                </a:r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𝒞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000" dirty="0"/>
              </a:p>
              <a:p>
                <a:r>
                  <a:rPr lang="zh-CN" altLang="en-US" sz="2000" dirty="0"/>
                  <a:t>和</a:t>
                </a:r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func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𝒞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000" dirty="0"/>
              </a:p>
              <a:p>
                <a:r>
                  <a:rPr lang="zh-CN" altLang="en-US" sz="2000" dirty="0"/>
                  <a:t>可得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05E682E-0DCA-4361-92DA-F3AC9A0ED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2332" y="2207469"/>
                <a:ext cx="8856984" cy="1631216"/>
              </a:xfrm>
              <a:prstGeom prst="rect">
                <a:avLst/>
              </a:prstGeom>
              <a:blipFill>
                <a:blip r:embed="rId24"/>
                <a:stretch>
                  <a:fillRect t="-2239" b="-52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2E9079DC-6736-4A56-BA3A-263E91590EC2}"/>
              </a:ext>
            </a:extLst>
          </p:cNvPr>
          <p:cNvSpPr txBox="1"/>
          <p:nvPr/>
        </p:nvSpPr>
        <p:spPr>
          <a:xfrm>
            <a:off x="693812" y="4244373"/>
            <a:ext cx="250017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sz="2000" dirty="0"/>
              <a:t>又由法诺不等式可知</a:t>
            </a:r>
            <a:endParaRPr lang="en-US" altLang="zh-CN" sz="20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9F6C781-054D-4DCD-934B-33D226C2D706}"/>
                  </a:ext>
                </a:extLst>
              </p:cNvPr>
              <p:cNvSpPr txBox="1"/>
              <p:nvPr/>
            </p:nvSpPr>
            <p:spPr>
              <a:xfrm>
                <a:off x="3193986" y="5407911"/>
                <a:ext cx="3875805" cy="621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𝒞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9F6C781-054D-4DCD-934B-33D226C2D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986" y="5407911"/>
                <a:ext cx="3875805" cy="62170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A624CE1-9634-4030-8BA1-4C43DBFBCF49}"/>
                  </a:ext>
                </a:extLst>
              </p:cNvPr>
              <p:cNvSpPr/>
              <p:nvPr/>
            </p:nvSpPr>
            <p:spPr>
              <a:xfrm>
                <a:off x="2782044" y="4626087"/>
                <a:ext cx="59031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  <m:r>
                      <a:rPr lang="en-US" altLang="zh-CN" sz="20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func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≤1+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</m:oMath>
                </a14:m>
                <a:r>
                  <a:rPr lang="zh-CN" altLang="en-US" sz="2000" dirty="0"/>
                  <a:t>，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A624CE1-9634-4030-8BA1-4C43DBFBCF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044" y="4626087"/>
                <a:ext cx="5903154" cy="400110"/>
              </a:xfrm>
              <a:prstGeom prst="rect">
                <a:avLst/>
              </a:prstGeom>
              <a:blipFill>
                <a:blip r:embed="rId26"/>
                <a:stretch>
                  <a:fillRect t="-12121" r="-103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2A98A72-244A-4586-8BAE-405B60005BD3}"/>
                  </a:ext>
                </a:extLst>
              </p:cNvPr>
              <p:cNvSpPr/>
              <p:nvPr/>
            </p:nvSpPr>
            <p:spPr>
              <a:xfrm>
                <a:off x="4029180" y="3814391"/>
                <a:ext cx="17044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2A98A72-244A-4586-8BAE-405B60005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180" y="3814391"/>
                <a:ext cx="1704441" cy="400110"/>
              </a:xfrm>
              <a:prstGeom prst="rect">
                <a:avLst/>
              </a:prstGeom>
              <a:blipFill>
                <a:blip r:embed="rId27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22A8E9F2-56C8-4260-89B0-BE9AB1669DC0}"/>
              </a:ext>
            </a:extLst>
          </p:cNvPr>
          <p:cNvSpPr txBox="1"/>
          <p:nvPr/>
        </p:nvSpPr>
        <p:spPr>
          <a:xfrm>
            <a:off x="702604" y="5013497"/>
            <a:ext cx="10081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sz="2000" dirty="0"/>
              <a:t>因此，</a:t>
            </a:r>
          </a:p>
        </p:txBody>
      </p:sp>
    </p:spTree>
    <p:extLst>
      <p:ext uri="{BB962C8B-B14F-4D97-AF65-F5344CB8AC3E}">
        <p14:creationId xmlns:p14="http://schemas.microsoft.com/office/powerpoint/2010/main" val="110781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1" grpId="0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207E9C2-E9E2-4593-9379-827548A0E02B}"/>
                  </a:ext>
                </a:extLst>
              </p:cNvPr>
              <p:cNvSpPr txBox="1"/>
              <p:nvPr/>
            </p:nvSpPr>
            <p:spPr>
              <a:xfrm>
                <a:off x="675810" y="764704"/>
                <a:ext cx="10837204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         </a:t>
                </a:r>
                <a:r>
                  <a:rPr lang="zh-CN" altLang="en-US" sz="2000" b="1" dirty="0">
                    <a:highlight>
                      <a:srgbClr val="00FF00"/>
                    </a:highlight>
                  </a:rPr>
                  <a:t>有噪信道编码正定理</a:t>
                </a:r>
                <a:r>
                  <a:rPr lang="zh-CN" altLang="en-US" sz="2000" dirty="0"/>
                  <a:t>：假定输入符号数为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000" dirty="0"/>
                  <a:t>的离散无记忆信道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sz="2000" dirty="0"/>
                  <a:t>的信道容量为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zh-CN" altLang="en-US" sz="2000" dirty="0"/>
                  <a:t>比特</a:t>
                </a:r>
                <a:r>
                  <a:rPr lang="en-US" altLang="zh-CN" sz="2000" dirty="0"/>
                  <a:t>/</a:t>
                </a:r>
                <a:r>
                  <a:rPr lang="zh-CN" altLang="en-US" sz="2000" dirty="0"/>
                  <a:t>符号，</a:t>
                </a:r>
                <a:endParaRPr lang="en-US" altLang="zh-CN" sz="2000" dirty="0"/>
              </a:p>
              <a:p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2000" dirty="0"/>
                  <a:t>为任意给定的正数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sz="2000" dirty="0"/>
                  <a:t>若仅要求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信息传输率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不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超过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2000" dirty="0"/>
                  <a:t>，则对任何正数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zh-CN" altLang="en-US" sz="2000" dirty="0"/>
                  <a:t>，只要码长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/>
                  <a:t>足够大，总存在一种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000" dirty="0"/>
                  <a:t>元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分组编码，将其应用于信道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sz="2000" dirty="0"/>
                  <a:t>时译码错误概率不超过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altLang="zh-CN" sz="2000" dirty="0"/>
                  <a:t>.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207E9C2-E9E2-4593-9379-827548A0E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0" y="764704"/>
                <a:ext cx="10837204" cy="1015663"/>
              </a:xfrm>
              <a:prstGeom prst="rect">
                <a:avLst/>
              </a:prstGeom>
              <a:blipFill>
                <a:blip r:embed="rId2"/>
                <a:stretch>
                  <a:fillRect l="-506" t="-3593" r="-619" b="-101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2F8B83E-754B-4212-88F7-EB5BFC5D9EA8}"/>
                  </a:ext>
                </a:extLst>
              </p:cNvPr>
              <p:cNvSpPr txBox="1"/>
              <p:nvPr/>
            </p:nvSpPr>
            <p:spPr>
              <a:xfrm>
                <a:off x="1341884" y="2132565"/>
                <a:ext cx="741682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为证明上述定理，我们先介绍一些概率论经典结论和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-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典型序列</a:t>
                </a:r>
                <a:r>
                  <a:rPr lang="zh-CN" altLang="en-US" sz="2000" dirty="0"/>
                  <a:t>。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2F8B83E-754B-4212-88F7-EB5BFC5D9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884" y="2132565"/>
                <a:ext cx="7416824" cy="400110"/>
              </a:xfrm>
              <a:prstGeom prst="rect">
                <a:avLst/>
              </a:prstGeom>
              <a:blipFill>
                <a:blip r:embed="rId3"/>
                <a:stretch>
                  <a:fillRect l="-2547" t="-10769" r="-2465" b="-2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4A2519A-11C7-4662-82BB-BFC855185FA9}"/>
                  </a:ext>
                </a:extLst>
              </p:cNvPr>
              <p:cNvSpPr txBox="1"/>
              <p:nvPr/>
            </p:nvSpPr>
            <p:spPr>
              <a:xfrm>
                <a:off x="-98276" y="2780928"/>
                <a:ext cx="9433048" cy="2518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切比雪夫不等式</a:t>
                </a:r>
                <a:r>
                  <a:rPr lang="zh-CN" altLang="en-US" sz="2000" dirty="0"/>
                  <a:t>：对任何实值随机变量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000" dirty="0"/>
                  <a:t>和正数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sz="2000" dirty="0"/>
                  <a:t>有不等式</a:t>
                </a:r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⁡{|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|≥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}≤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000" dirty="0"/>
              </a:p>
              <a:p>
                <a:r>
                  <a:rPr lang="zh-CN" altLang="en-US" sz="2000" dirty="0"/>
                  <a:t>其中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≥1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sz="2000" dirty="0"/>
                  <a:t>或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nary>
                      <m:nary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sSup>
                          <m:sSup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n-US" altLang="zh-CN" sz="2000" dirty="0"/>
                  <a:t>.</a:t>
                </a:r>
              </a:p>
              <a:p>
                <a:r>
                  <a:rPr lang="zh-CN" altLang="en-US" sz="2000" b="1" dirty="0"/>
                  <a:t>证明</a:t>
                </a:r>
                <a:r>
                  <a:rPr lang="zh-CN" altLang="en-US" sz="2000" dirty="0"/>
                  <a:t>：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:endParaRPr lang="en-US" altLang="zh-CN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b>
                        <m:sup/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e>
                      </m:func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4A2519A-11C7-4662-82BB-BFC855185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8276" y="2780928"/>
                <a:ext cx="9433048" cy="2518703"/>
              </a:xfrm>
              <a:prstGeom prst="rect">
                <a:avLst/>
              </a:prstGeom>
              <a:blipFill>
                <a:blip r:embed="rId4"/>
                <a:stretch>
                  <a:fillRect t="-1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519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0330499-5CC3-44B3-8625-426442331069}"/>
                  </a:ext>
                </a:extLst>
              </p:cNvPr>
              <p:cNvSpPr txBox="1"/>
              <p:nvPr/>
            </p:nvSpPr>
            <p:spPr>
              <a:xfrm>
                <a:off x="1475636" y="439554"/>
                <a:ext cx="10208757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大数定理</a:t>
                </a:r>
                <a:r>
                  <a:rPr lang="zh-CN" altLang="en-US" sz="2000" dirty="0"/>
                  <a:t>：若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/>
                  <a:t>为独立同分布的实值随机变量，均值为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sz="2000" dirty="0"/>
                  <a:t>，方差（即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/>
                  <a:t>的均值）为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/>
                  <a:t>，则对任何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000" dirty="0"/>
                  <a:t>和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000" dirty="0"/>
                  <a:t>，存在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/>
                  <a:t>，当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/>
                  <a:t>时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0330499-5CC3-44B3-8625-426442331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36" y="439554"/>
                <a:ext cx="10208757" cy="707886"/>
              </a:xfrm>
              <a:prstGeom prst="rect">
                <a:avLst/>
              </a:prstGeom>
              <a:blipFill>
                <a:blip r:embed="rId2"/>
                <a:stretch>
                  <a:fillRect l="-1851" t="-6034" r="-1851" b="-137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46007BF-60FA-4DF4-A574-ECB771018865}"/>
                  </a:ext>
                </a:extLst>
              </p:cNvPr>
              <p:cNvSpPr txBox="1"/>
              <p:nvPr/>
            </p:nvSpPr>
            <p:spPr>
              <a:xfrm>
                <a:off x="3091326" y="1086534"/>
                <a:ext cx="6192688" cy="9126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&gt;1−</m:t>
                      </m:r>
                      <m:r>
                        <a:rPr lang="zh-CN" altLang="en-US" sz="2000" i="1" dirty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46007BF-60FA-4DF4-A574-ECB771018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326" y="1086534"/>
                <a:ext cx="6192688" cy="9126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51CCCC0-2CDA-4C94-8C88-68265AF75687}"/>
                  </a:ext>
                </a:extLst>
              </p:cNvPr>
              <p:cNvSpPr txBox="1"/>
              <p:nvPr/>
            </p:nvSpPr>
            <p:spPr>
              <a:xfrm>
                <a:off x="8752523" y="1271671"/>
                <a:ext cx="2736304" cy="646331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square" rtlCol="0" anchor="ctr" anchorCtr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B0F0"/>
                    </a:solidFill>
                  </a:rPr>
                  <a:t>的算数平均值落在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dirty="0">
                    <a:solidFill>
                      <a:srgbClr val="00B0F0"/>
                    </a:solidFill>
                  </a:rPr>
                  <a:t>的附近的概率接近于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i="1" dirty="0">
                    <a:solidFill>
                      <a:srgbClr val="00B0F0"/>
                    </a:solidFill>
                  </a:rPr>
                  <a:t>.</a:t>
                </a:r>
                <a:endParaRPr lang="zh-CN" altLang="en-US" i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51CCCC0-2CDA-4C94-8C88-68265AF75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523" y="1271671"/>
                <a:ext cx="2736304" cy="646331"/>
              </a:xfrm>
              <a:prstGeom prst="rect">
                <a:avLst/>
              </a:prstGeom>
              <a:blipFill>
                <a:blip r:embed="rId4"/>
                <a:stretch>
                  <a:fillRect l="-2882" t="-5556" r="-2661" b="-12963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84EE90B-A998-4FDF-8068-BBAAB0416696}"/>
                  </a:ext>
                </a:extLst>
              </p:cNvPr>
              <p:cNvSpPr txBox="1"/>
              <p:nvPr/>
            </p:nvSpPr>
            <p:spPr>
              <a:xfrm>
                <a:off x="759325" y="1926171"/>
                <a:ext cx="3456384" cy="5285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证明</a:t>
                </a:r>
                <a:r>
                  <a:rPr lang="zh-CN" altLang="en-US" sz="2000" dirty="0"/>
                  <a:t>：令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sz="2000" dirty="0"/>
                  <a:t>，则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84EE90B-A998-4FDF-8068-BBAAB0416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25" y="1926171"/>
                <a:ext cx="3456384" cy="528543"/>
              </a:xfrm>
              <a:prstGeom prst="rect">
                <a:avLst/>
              </a:prstGeom>
              <a:blipFill>
                <a:blip r:embed="rId5"/>
                <a:stretch>
                  <a:fillRect t="-80460" r="-353" b="-1264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4A68986-4AE3-4DEF-958A-1A606E3F3B76}"/>
                  </a:ext>
                </a:extLst>
              </p:cNvPr>
              <p:cNvSpPr txBox="1"/>
              <p:nvPr/>
            </p:nvSpPr>
            <p:spPr>
              <a:xfrm>
                <a:off x="2205980" y="2332965"/>
                <a:ext cx="3596754" cy="9908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4A68986-4AE3-4DEF-958A-1A606E3F3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980" y="2332965"/>
                <a:ext cx="3596754" cy="9908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0864DEF-0F36-40B9-82D4-93331A7702C1}"/>
                  </a:ext>
                </a:extLst>
              </p:cNvPr>
              <p:cNvSpPr txBox="1"/>
              <p:nvPr/>
            </p:nvSpPr>
            <p:spPr>
              <a:xfrm>
                <a:off x="2948782" y="3293907"/>
                <a:ext cx="2435282" cy="7469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0864DEF-0F36-40B9-82D4-93331A770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782" y="3293907"/>
                <a:ext cx="2435282" cy="7469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5C22076-2F38-453D-A162-EA783CF307F5}"/>
                  </a:ext>
                </a:extLst>
              </p:cNvPr>
              <p:cNvSpPr txBox="1"/>
              <p:nvPr/>
            </p:nvSpPr>
            <p:spPr>
              <a:xfrm>
                <a:off x="6604659" y="3256974"/>
                <a:ext cx="4811544" cy="783869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dirty="0">
                    <a:solidFill>
                      <a:srgbClr val="00B0F0"/>
                    </a:solidFill>
                  </a:rPr>
                  <a:t>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B0F0"/>
                    </a:solidFill>
                  </a:rPr>
                  <a:t>互相独立，故对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任何</m:t>
                    </m:r>
                    <m:r>
                      <a:rPr lang="en-US" altLang="zh-CN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>
                    <a:solidFill>
                      <a:srgbClr val="00B0F0"/>
                    </a:solidFill>
                  </a:rPr>
                  <a:t>，有</a:t>
                </a:r>
                <a:endParaRPr lang="en-US" altLang="zh-CN" dirty="0">
                  <a:solidFill>
                    <a:srgbClr val="00B0F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i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5C22076-2F38-453D-A162-EA783CF30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659" y="3256974"/>
                <a:ext cx="4811544" cy="783869"/>
              </a:xfrm>
              <a:prstGeom prst="rect">
                <a:avLst/>
              </a:prstGeom>
              <a:blipFill>
                <a:blip r:embed="rId8"/>
                <a:stretch>
                  <a:fillRect l="-1010" t="-4580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7697B5F-7B73-4CDF-85EE-8BDD9B75F4B0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5410030" y="3648908"/>
            <a:ext cx="11946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262A10D-9472-4005-843F-5ABD96C09C12}"/>
                  </a:ext>
                </a:extLst>
              </p:cNvPr>
              <p:cNvSpPr txBox="1"/>
              <p:nvPr/>
            </p:nvSpPr>
            <p:spPr>
              <a:xfrm>
                <a:off x="2965143" y="4040843"/>
                <a:ext cx="619529" cy="6176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262A10D-9472-4005-843F-5ABD96C09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143" y="4040843"/>
                <a:ext cx="619529" cy="6176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0B5AAA60-F7FF-4BEF-AF01-5D76ED519DEC}"/>
              </a:ext>
            </a:extLst>
          </p:cNvPr>
          <p:cNvSpPr txBox="1"/>
          <p:nvPr/>
        </p:nvSpPr>
        <p:spPr>
          <a:xfrm>
            <a:off x="674038" y="4679981"/>
            <a:ext cx="331236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sz="2000" dirty="0"/>
              <a:t>于是由切比雪夫不等式可知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5AB3102-7F37-43FE-9333-65061FDDF8C6}"/>
                  </a:ext>
                </a:extLst>
              </p:cNvPr>
              <p:cNvSpPr/>
              <p:nvPr/>
            </p:nvSpPr>
            <p:spPr>
              <a:xfrm>
                <a:off x="1197868" y="5101993"/>
                <a:ext cx="4459169" cy="9126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e>
                      </m:func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5AB3102-7F37-43FE-9333-65061FDDF8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868" y="5101993"/>
                <a:ext cx="4459169" cy="9126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E4B7BCB-148F-4FE4-AA92-A7BF7147A4A6}"/>
                  </a:ext>
                </a:extLst>
              </p:cNvPr>
              <p:cNvSpPr/>
              <p:nvPr/>
            </p:nvSpPr>
            <p:spPr>
              <a:xfrm>
                <a:off x="6580015" y="5080091"/>
                <a:ext cx="3913764" cy="9126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e>
                      </m:func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E4B7BCB-148F-4FE4-AA92-A7BF7147A4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015" y="5080091"/>
                <a:ext cx="3913764" cy="9126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8ACBFA55-3BD9-4578-8566-E590AA29CFA0}"/>
              </a:ext>
            </a:extLst>
          </p:cNvPr>
          <p:cNvSpPr txBox="1"/>
          <p:nvPr/>
        </p:nvSpPr>
        <p:spPr>
          <a:xfrm>
            <a:off x="5868193" y="5358249"/>
            <a:ext cx="4524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sz="2000" dirty="0"/>
              <a:t>即</a:t>
            </a:r>
          </a:p>
        </p:txBody>
      </p:sp>
    </p:spTree>
    <p:extLst>
      <p:ext uri="{BB962C8B-B14F-4D97-AF65-F5344CB8AC3E}">
        <p14:creationId xmlns:p14="http://schemas.microsoft.com/office/powerpoint/2010/main" val="85204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8" grpId="0"/>
      <p:bldP spid="9" grpId="0"/>
      <p:bldP spid="11" grpId="0" animBg="1"/>
      <p:bldP spid="14" grpId="0"/>
      <p:bldP spid="15" grpId="0"/>
      <p:bldP spid="16" grpId="0"/>
      <p:bldP spid="17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7E1D1A7-DD9E-45C4-9E94-3F0FD61F3952}"/>
                  </a:ext>
                </a:extLst>
              </p:cNvPr>
              <p:cNvSpPr txBox="1"/>
              <p:nvPr/>
            </p:nvSpPr>
            <p:spPr>
              <a:xfrm>
                <a:off x="1197868" y="334497"/>
                <a:ext cx="9614406" cy="1530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考虑离散无记忆信源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000" dirty="0"/>
                  <a:t>的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/>
                  <a:t>次扩展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/>
                  <a:t>，定义随机变量</a:t>
                </a:r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7E1D1A7-DD9E-45C4-9E94-3F0FD61F3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868" y="334497"/>
                <a:ext cx="9614406" cy="15302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BC18CE7-5EFD-4A29-AFD4-E35CCFCFD740}"/>
                  </a:ext>
                </a:extLst>
              </p:cNvPr>
              <p:cNvSpPr txBox="1"/>
              <p:nvPr/>
            </p:nvSpPr>
            <p:spPr>
              <a:xfrm>
                <a:off x="621804" y="1930273"/>
                <a:ext cx="4320480" cy="5285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则其</a:t>
                </a:r>
                <a14:m>
                  <m:oMath xmlns:m="http://schemas.openxmlformats.org/officeDocument/2006/math">
                    <m:r>
                      <a:rPr lang="zh-CN" altLang="en-US" sz="2000" b="0" i="1" dirty="0">
                        <a:latin typeface="Cambria Math" panose="02040503050406030204" pitchFamily="18" charset="0"/>
                      </a:rPr>
                      <m:t>均值为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.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BC18CE7-5EFD-4A29-AFD4-E35CCFCFD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04" y="1930273"/>
                <a:ext cx="4320480" cy="528543"/>
              </a:xfrm>
              <a:prstGeom prst="rect">
                <a:avLst/>
              </a:prstGeom>
              <a:blipFill>
                <a:blip r:embed="rId3"/>
                <a:stretch>
                  <a:fillRect b="-69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8DA67AC-3D03-4744-9FBA-A6BF52637641}"/>
                  </a:ext>
                </a:extLst>
              </p:cNvPr>
              <p:cNvSpPr txBox="1"/>
              <p:nvPr/>
            </p:nvSpPr>
            <p:spPr>
              <a:xfrm>
                <a:off x="693812" y="2493916"/>
                <a:ext cx="6912768" cy="5682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若记随机变量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r>
                  <a:rPr lang="zh-CN" altLang="en-US" sz="2000" dirty="0"/>
                  <a:t>的方差为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/>
                  <a:t>，则由大数定理的证明可知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8DA67AC-3D03-4744-9FBA-A6BF5263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2" y="2493916"/>
                <a:ext cx="6912768" cy="568297"/>
              </a:xfrm>
              <a:prstGeom prst="rect">
                <a:avLst/>
              </a:prstGeom>
              <a:blipFill>
                <a:blip r:embed="rId4"/>
                <a:stretch>
                  <a:fillRect l="-88" r="-265" b="-86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60C647F-4519-449B-A098-9A4EAB093597}"/>
                  </a:ext>
                </a:extLst>
              </p:cNvPr>
              <p:cNvSpPr txBox="1"/>
              <p:nvPr/>
            </p:nvSpPr>
            <p:spPr>
              <a:xfrm>
                <a:off x="3285323" y="3027870"/>
                <a:ext cx="3409588" cy="6176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60C647F-4519-449B-A098-9A4EAB09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323" y="3027870"/>
                <a:ext cx="3409588" cy="6176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8550B4C-F4F7-47EF-B4DC-DB9A02413EA1}"/>
                  </a:ext>
                </a:extLst>
              </p:cNvPr>
              <p:cNvSpPr txBox="1"/>
              <p:nvPr/>
            </p:nvSpPr>
            <p:spPr>
              <a:xfrm>
                <a:off x="693812" y="3637682"/>
                <a:ext cx="2232248" cy="4451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令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/>
                  <a:t>,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8550B4C-F4F7-47EF-B4DC-DB9A02413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2" y="3637682"/>
                <a:ext cx="2232248" cy="445122"/>
              </a:xfrm>
              <a:prstGeom prst="rect">
                <a:avLst/>
              </a:prstGeom>
              <a:blipFill>
                <a:blip r:embed="rId6"/>
                <a:stretch>
                  <a:fillRect l="-1366" t="-6849" r="-1093" b="-164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130C01B-8923-4BF7-AE60-E3439CFDD974}"/>
                  </a:ext>
                </a:extLst>
              </p:cNvPr>
              <p:cNvSpPr txBox="1"/>
              <p:nvPr/>
            </p:nvSpPr>
            <p:spPr>
              <a:xfrm>
                <a:off x="1376549" y="4185742"/>
                <a:ext cx="9838655" cy="8402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=(</m:t>
                          </m:r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)∈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Pr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begChr m:val="{"/>
                                              <m:endChr m:val="}"/>
                                              <m:ctrlP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=</m:t>
                                              </m:r>
                                              <m:r>
                                                <a:rPr lang="en-US" altLang="zh-CN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𝒂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den>
                                  </m:f>
                                </m:e>
                              </m:func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den>
                                      </m:f>
                                    </m:e>
                                  </m:func>
                                </m:e>
                              </m:nary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130C01B-8923-4BF7-AE60-E3439CFDD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549" y="4185742"/>
                <a:ext cx="9838655" cy="8402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CF6772B-4269-4497-BE89-18AC2CB5335C}"/>
                  </a:ext>
                </a:extLst>
              </p:cNvPr>
              <p:cNvSpPr txBox="1"/>
              <p:nvPr/>
            </p:nvSpPr>
            <p:spPr>
              <a:xfrm>
                <a:off x="915363" y="5103396"/>
                <a:ext cx="373336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/>
                  <a:t>中的向量称为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2000" dirty="0">
                    <a:solidFill>
                      <a:srgbClr val="C00000"/>
                    </a:solidFill>
                  </a:rPr>
                  <a:t>-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典型序列</a:t>
                </a:r>
                <a:r>
                  <a:rPr lang="zh-CN" altLang="en-US" sz="2000" dirty="0"/>
                  <a:t>。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CF6772B-4269-4497-BE89-18AC2CB53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63" y="5103396"/>
                <a:ext cx="3733361" cy="400110"/>
              </a:xfrm>
              <a:prstGeom prst="rect">
                <a:avLst/>
              </a:prstGeom>
              <a:blipFill>
                <a:blip r:embed="rId8"/>
                <a:stretch>
                  <a:fillRect l="-3263" t="-10606" r="-4894" b="-257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35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9519220-1B83-4710-86F4-5F3882DADFAA}"/>
                  </a:ext>
                </a:extLst>
              </p:cNvPr>
              <p:cNvSpPr txBox="1"/>
              <p:nvPr/>
            </p:nvSpPr>
            <p:spPr>
              <a:xfrm>
                <a:off x="1413892" y="573131"/>
                <a:ext cx="230425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altLang="zh-CN" sz="2000" b="1" dirty="0">
                    <a:solidFill>
                      <a:srgbClr val="C00000"/>
                    </a:solidFill>
                  </a:rPr>
                  <a:t>-</a:t>
                </a:r>
                <a:r>
                  <a:rPr lang="zh-CN" altLang="en-US" sz="2000" b="1" dirty="0">
                    <a:solidFill>
                      <a:srgbClr val="C00000"/>
                    </a:solidFill>
                  </a:rPr>
                  <a:t>典型序列的性质</a:t>
                </a:r>
                <a:endParaRPr lang="zh-CN" altLang="en-US" sz="20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9519220-1B83-4710-86F4-5F3882DAD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892" y="573131"/>
                <a:ext cx="2304256" cy="400110"/>
              </a:xfrm>
              <a:prstGeom prst="rect">
                <a:avLst/>
              </a:prstGeom>
              <a:blipFill>
                <a:blip r:embed="rId2"/>
                <a:stretch>
                  <a:fillRect t="-10606" r="-1323" b="-257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D10D0EE-3481-4061-9FE6-13EE282DA58A}"/>
                  </a:ext>
                </a:extLst>
              </p:cNvPr>
              <p:cNvSpPr txBox="1"/>
              <p:nvPr/>
            </p:nvSpPr>
            <p:spPr>
              <a:xfrm>
                <a:off x="657808" y="973241"/>
                <a:ext cx="10873208" cy="5386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b="0" dirty="0"/>
                  <a:t>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CN" altLang="en-US" sz="2000" b="0" dirty="0"/>
                  <a:t>时，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b="0" dirty="0"/>
                  <a:t>落入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b="0" dirty="0"/>
                  <a:t>的概率趋向于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000" b="0" dirty="0"/>
                  <a:t>.  </a:t>
                </a:r>
                <a:r>
                  <a:rPr lang="zh-CN" altLang="en-US" sz="2000" b="0" dirty="0"/>
                  <a:t>事实上，</a:t>
                </a:r>
                <a:endParaRPr lang="en-US" altLang="zh-CN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zh-CN" alt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</m:func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000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对于任何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r>
                  <a:rPr lang="en-US" altLang="zh-CN" sz="2000" dirty="0"/>
                  <a:t>[s]</a:t>
                </a:r>
                <a:r>
                  <a:rPr lang="zh-CN" altLang="en-US" sz="2000" dirty="0"/>
                  <a:t>，</a:t>
                </a:r>
                <a:endParaRPr lang="en-US" altLang="zh-CN" sz="20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func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0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func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000" dirty="0"/>
              </a:p>
              <a:p>
                <a:pPr marL="342900" indent="-342900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当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CN" altLang="en-US" sz="2000" dirty="0"/>
                  <a:t>时，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]|~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𝑛𝐻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sz="2000" dirty="0"/>
                  <a:t>.  </a:t>
                </a:r>
                <a:r>
                  <a:rPr lang="zh-CN" altLang="en-US" sz="2000" dirty="0"/>
                  <a:t>事实上</a:t>
                </a:r>
                <a:endParaRPr lang="en-US" altLang="zh-CN" sz="20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type m:val="lin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]|≥</m:t>
                      </m:r>
                      <m:f>
                        <m:fPr>
                          <m:type m:val="lin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000" dirty="0"/>
              </a:p>
              <a:p>
                <a:pPr marL="342900" indent="-342900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如果信源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000" dirty="0"/>
                  <a:t>不是均匀分布的，则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&lt;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func>
                  </m:oMath>
                </a14:m>
                <a:r>
                  <a:rPr lang="zh-CN" altLang="en-US" sz="2000" dirty="0"/>
                  <a:t>，于是，当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CN" altLang="en-US" sz="2000" dirty="0"/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/>
                  <a:t>中的序列在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中所占比例趋向于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num>
                      <m:den>
                        <m:sSup>
                          <m:sSupPr>
                            <m:ctrlPr>
                              <a:rPr lang="en-US" altLang="zh-CN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func>
                          </m:e>
                        </m:d>
                      </m:sup>
                    </m:sSup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dirty="0"/>
                  <a:t>如果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&lt;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D10D0EE-3481-4061-9FE6-13EE282DA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08" y="973241"/>
                <a:ext cx="10873208" cy="5386218"/>
              </a:xfrm>
              <a:prstGeom prst="rect">
                <a:avLst/>
              </a:prstGeom>
              <a:blipFill>
                <a:blip r:embed="rId3"/>
                <a:stretch>
                  <a:fillRect b="-12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C8DD446-B5E1-4270-A53E-0CEE647034DB}"/>
                  </a:ext>
                </a:extLst>
              </p:cNvPr>
              <p:cNvSpPr txBox="1"/>
              <p:nvPr/>
            </p:nvSpPr>
            <p:spPr>
              <a:xfrm>
                <a:off x="9118748" y="1700808"/>
                <a:ext cx="2268252" cy="2585323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dirty="0">
                    <a:solidFill>
                      <a:srgbClr val="00B0F0"/>
                    </a:solidFill>
                  </a:rPr>
                  <a:t>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00B0F0"/>
                    </a:solidFill>
                  </a:rPr>
                  <a:t>中：</a:t>
                </a:r>
                <a:endParaRPr lang="en-US" altLang="zh-CN" dirty="0">
                  <a:solidFill>
                    <a:srgbClr val="00B0F0"/>
                  </a:solidFill>
                </a:endParaRPr>
              </a:p>
              <a:p>
                <a:r>
                  <a:rPr lang="zh-CN" altLang="en-US" dirty="0">
                    <a:solidFill>
                      <a:srgbClr val="00B0F0"/>
                    </a:solidFill>
                  </a:rPr>
                  <a:t>属于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B0F0"/>
                    </a:solidFill>
                  </a:rPr>
                  <a:t>[s]</a:t>
                </a:r>
                <a:r>
                  <a:rPr lang="zh-CN" altLang="en-US" dirty="0">
                    <a:solidFill>
                      <a:srgbClr val="00B0F0"/>
                    </a:solidFill>
                  </a:rPr>
                  <a:t>的向量是“老面孔”，经常可以见到，是典型的，但总数很少；</a:t>
                </a:r>
                <a:endParaRPr lang="en-US" altLang="zh-CN" dirty="0">
                  <a:solidFill>
                    <a:srgbClr val="00B0F0"/>
                  </a:solidFill>
                </a:endParaRPr>
              </a:p>
              <a:p>
                <a:r>
                  <a:rPr lang="zh-CN" altLang="en-US" dirty="0">
                    <a:solidFill>
                      <a:srgbClr val="00B0F0"/>
                    </a:solidFill>
                  </a:rPr>
                  <a:t>不属于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zh-CN" alt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B0F0"/>
                    </a:solidFill>
                  </a:rPr>
                  <a:t>[s]</a:t>
                </a:r>
                <a:r>
                  <a:rPr lang="zh-CN" altLang="en-US" dirty="0">
                    <a:solidFill>
                      <a:srgbClr val="00B0F0"/>
                    </a:solidFill>
                  </a:rPr>
                  <a:t>的向量是“稀客”，每一个都难得一见，但总数很大，占绝大多数。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C8DD446-B5E1-4270-A53E-0CEE64703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748" y="1700808"/>
                <a:ext cx="2268252" cy="2585323"/>
              </a:xfrm>
              <a:prstGeom prst="rect">
                <a:avLst/>
              </a:prstGeom>
              <a:blipFill>
                <a:blip r:embed="rId4"/>
                <a:stretch>
                  <a:fillRect l="-1872" t="-939" r="-2139" b="-2582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35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830D0DF-5E5D-46F7-B0B4-2C8CCFBD90E6}"/>
                  </a:ext>
                </a:extLst>
              </p:cNvPr>
              <p:cNvSpPr txBox="1"/>
              <p:nvPr/>
            </p:nvSpPr>
            <p:spPr>
              <a:xfrm>
                <a:off x="1269876" y="404664"/>
                <a:ext cx="928903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>
                    <a:solidFill>
                      <a:schemeClr val="tx1"/>
                    </a:solidFill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均为离散无记忆信源，样本空间分别为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和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，对于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，称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联合</a:t>
                </a:r>
                <a14:m>
                  <m:oMath xmlns:m="http://schemas.openxmlformats.org/officeDocument/2006/math">
                    <m:r>
                      <a:rPr lang="zh-CN" alt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2000" dirty="0">
                    <a:solidFill>
                      <a:srgbClr val="C00000"/>
                    </a:solidFill>
                  </a:rPr>
                  <a:t>-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典型序列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，如果满足：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830D0DF-5E5D-46F7-B0B4-2C8CCFBD9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876" y="404664"/>
                <a:ext cx="9289032" cy="707886"/>
              </a:xfrm>
              <a:prstGeom prst="rect">
                <a:avLst/>
              </a:prstGeom>
              <a:blipFill>
                <a:blip r:embed="rId2"/>
                <a:stretch>
                  <a:fillRect t="-5983" b="-145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17008F-F304-4515-AA84-61076C69A937}"/>
                  </a:ext>
                </a:extLst>
              </p:cNvPr>
              <p:cNvSpPr txBox="1"/>
              <p:nvPr/>
            </p:nvSpPr>
            <p:spPr>
              <a:xfrm>
                <a:off x="864908" y="1017175"/>
                <a:ext cx="8859215" cy="17356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pPr marL="342900" indent="-342900">
                  <a:buFont typeface="+mj-ea"/>
                  <a:buAutoNum type="circleNumDbPlain"/>
                </a:pP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2000" dirty="0"/>
                  <a:t>是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000" dirty="0"/>
                  <a:t>的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2000" dirty="0"/>
                  <a:t>-</a:t>
                </a:r>
                <a:r>
                  <a:rPr lang="zh-CN" altLang="en-US" sz="2000" dirty="0"/>
                  <a:t>典型序列：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func>
                          </m:e>
                        </m:nary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b="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en-US" altLang="zh-CN" sz="20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2000" dirty="0"/>
                  <a:t>是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/>
                  <a:t>的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2000" dirty="0"/>
                  <a:t>-</a:t>
                </a:r>
                <a:r>
                  <a:rPr lang="zh-CN" altLang="en-US" sz="2000" dirty="0"/>
                  <a:t>典型序列：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func>
                          </m:e>
                        </m:nary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sz="2000" dirty="0"/>
                  <a:t>是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的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2000" dirty="0"/>
                  <a:t>-</a:t>
                </a:r>
                <a:r>
                  <a:rPr lang="zh-CN" altLang="en-US" sz="2000" dirty="0"/>
                  <a:t>典型序列：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func>
                          </m:e>
                        </m:nary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17008F-F304-4515-AA84-61076C69A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908" y="1017175"/>
                <a:ext cx="8859215" cy="1735668"/>
              </a:xfrm>
              <a:prstGeom prst="rect">
                <a:avLst/>
              </a:prstGeom>
              <a:blipFill>
                <a:blip r:embed="rId3"/>
                <a:stretch>
                  <a:fillRect l="-6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16F6D1F-B3D1-46A1-B87D-FE8AE9612DD4}"/>
                  </a:ext>
                </a:extLst>
              </p:cNvPr>
              <p:cNvSpPr txBox="1"/>
              <p:nvPr/>
            </p:nvSpPr>
            <p:spPr>
              <a:xfrm>
                <a:off x="693812" y="2676084"/>
                <a:ext cx="6120680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0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/>
                  <a:t>的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联合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-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典型序列的</a:t>
                </a:r>
                <a:r>
                  <a:rPr lang="zh-CN" altLang="en-US" sz="2000" dirty="0"/>
                  <a:t>全体所成集合记为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zh-CN" alt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000" dirty="0"/>
                  <a:t>.</a:t>
                </a:r>
              </a:p>
              <a:p>
                <a:r>
                  <a:rPr lang="zh-CN" altLang="en-US" sz="2000" dirty="0"/>
                  <a:t>显然，对任何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000" dirty="0"/>
                  <a:t>有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16F6D1F-B3D1-46A1-B87D-FE8AE9612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2" y="2676084"/>
                <a:ext cx="6120680" cy="784830"/>
              </a:xfrm>
              <a:prstGeom prst="rect">
                <a:avLst/>
              </a:prstGeom>
              <a:blipFill>
                <a:blip r:embed="rId4"/>
                <a:stretch>
                  <a:fillRect t="-5426" b="-12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C425D94-C272-44B9-B21C-8D6D964A6E93}"/>
                  </a:ext>
                </a:extLst>
              </p:cNvPr>
              <p:cNvSpPr txBox="1"/>
              <p:nvPr/>
            </p:nvSpPr>
            <p:spPr>
              <a:xfrm>
                <a:off x="8398668" y="1485467"/>
                <a:ext cx="3049553" cy="312650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C425D94-C272-44B9-B21C-8D6D964A6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68" y="1485467"/>
                <a:ext cx="3049553" cy="312650"/>
              </a:xfrm>
              <a:prstGeom prst="rect">
                <a:avLst/>
              </a:prstGeom>
              <a:blipFill>
                <a:blip r:embed="rId5"/>
                <a:stretch>
                  <a:fillRect r="-797" b="-26415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头: 上 8">
            <a:extLst>
              <a:ext uri="{FF2B5EF4-FFF2-40B4-BE49-F238E27FC236}">
                <a16:creationId xmlns:a16="http://schemas.microsoft.com/office/drawing/2014/main" id="{A8BE34CF-6295-4F58-B206-F48F08F2DA2F}"/>
              </a:ext>
            </a:extLst>
          </p:cNvPr>
          <p:cNvSpPr/>
          <p:nvPr/>
        </p:nvSpPr>
        <p:spPr>
          <a:xfrm rot="2665960">
            <a:off x="8247607" y="1789379"/>
            <a:ext cx="73613" cy="600022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AA0768D-DA5B-4EAB-961C-D44E100E39FB}"/>
                  </a:ext>
                </a:extLst>
              </p:cNvPr>
              <p:cNvSpPr/>
              <p:nvPr/>
            </p:nvSpPr>
            <p:spPr>
              <a:xfrm>
                <a:off x="1227382" y="4683609"/>
                <a:ext cx="10297144" cy="4397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⁡{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nor/>
                        </m:rPr>
                        <a:rPr lang="en-US" altLang="zh-CN" sz="200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sz="2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⁡{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𝒂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∉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m:rPr>
                          <m:nor/>
                        </m:rPr>
                        <a:rPr lang="en-US" altLang="zh-CN" sz="200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nor/>
                        </m:rPr>
                        <a:rPr lang="en-US" altLang="zh-CN" sz="20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AA0768D-DA5B-4EAB-961C-D44E100E3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382" y="4683609"/>
                <a:ext cx="10297144" cy="439736"/>
              </a:xfrm>
              <a:prstGeom prst="rect">
                <a:avLst/>
              </a:prstGeom>
              <a:blipFill>
                <a:blip r:embed="rId6"/>
                <a:stretch>
                  <a:fillRect r="-237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F4BB056-CA46-4C96-8923-79A756EA6528}"/>
                  </a:ext>
                </a:extLst>
              </p:cNvPr>
              <p:cNvSpPr txBox="1"/>
              <p:nvPr/>
            </p:nvSpPr>
            <p:spPr>
              <a:xfrm>
                <a:off x="835597" y="5178825"/>
                <a:ext cx="849917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>
                    <a:solidFill>
                      <a:schemeClr val="tx1"/>
                    </a:solidFill>
                  </a:rPr>
                  <a:t>可知对任何正数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足够大时，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长的联合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-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典型序列集合</a:t>
                </a:r>
                <a:r>
                  <a:rPr lang="zh-CN" altLang="en-US" sz="2000" dirty="0"/>
                  <a:t>具有性质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：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F4BB056-CA46-4C96-8923-79A756EA6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97" y="5178825"/>
                <a:ext cx="8499175" cy="400110"/>
              </a:xfrm>
              <a:prstGeom prst="rect">
                <a:avLst/>
              </a:prstGeom>
              <a:blipFill>
                <a:blip r:embed="rId7"/>
                <a:stretch>
                  <a:fillRect l="-287" t="-12308" r="-574" b="-2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33C6D45-023D-4EB4-A78F-7B3DC7A2BA56}"/>
                  </a:ext>
                </a:extLst>
              </p:cNvPr>
              <p:cNvSpPr txBox="1"/>
              <p:nvPr/>
            </p:nvSpPr>
            <p:spPr>
              <a:xfrm>
                <a:off x="2359022" y="3448305"/>
                <a:ext cx="6011553" cy="1103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func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</m:func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</m:func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33C6D45-023D-4EB4-A78F-7B3DC7A2B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022" y="3448305"/>
                <a:ext cx="6011553" cy="11034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CE479154-4282-4DB0-AF92-BC96558FF019}"/>
              </a:ext>
            </a:extLst>
          </p:cNvPr>
          <p:cNvSpPr txBox="1"/>
          <p:nvPr/>
        </p:nvSpPr>
        <p:spPr>
          <a:xfrm>
            <a:off x="835597" y="4339158"/>
            <a:ext cx="72008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sz="2000" dirty="0"/>
              <a:t>又由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CEEDF1B-2F49-4308-BE92-3BA928743E5D}"/>
                  </a:ext>
                </a:extLst>
              </p:cNvPr>
              <p:cNvSpPr/>
              <p:nvPr/>
            </p:nvSpPr>
            <p:spPr>
              <a:xfrm>
                <a:off x="3062828" y="5556996"/>
                <a:ext cx="5038174" cy="728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⁡{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nor/>
                        </m:rPr>
                        <a:rPr lang="en-US" altLang="zh-CN" sz="200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CEEDF1B-2F49-4308-BE92-3BA928743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828" y="5556996"/>
                <a:ext cx="5038174" cy="728789"/>
              </a:xfrm>
              <a:prstGeom prst="rect">
                <a:avLst/>
              </a:prstGeom>
              <a:blipFill>
                <a:blip r:embed="rId9"/>
                <a:stretch>
                  <a:fillRect b="-92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003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46CB31-9762-4585-A665-D8828A2D6091}"/>
              </a:ext>
            </a:extLst>
          </p:cNvPr>
          <p:cNvSpPr txBox="1"/>
          <p:nvPr/>
        </p:nvSpPr>
        <p:spPr>
          <a:xfrm>
            <a:off x="1269876" y="330831"/>
            <a:ext cx="367240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有噪信道编码正定理的证明：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DBFD4B3-2D8D-4787-9EF9-86C0C4FDB34A}"/>
                  </a:ext>
                </a:extLst>
              </p:cNvPr>
              <p:cNvSpPr txBox="1"/>
              <p:nvPr/>
            </p:nvSpPr>
            <p:spPr>
              <a:xfrm>
                <a:off x="1413893" y="654712"/>
                <a:ext cx="9505056" cy="5438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假定所有对数的底均为</a:t>
                </a:r>
                <a:r>
                  <a:rPr lang="en-US" altLang="zh-CN" sz="2000" dirty="0"/>
                  <a:t>2.  </a:t>
                </a:r>
                <a:r>
                  <a:rPr lang="zh-CN" altLang="en-US" sz="2000" dirty="0"/>
                  <a:t>以等概传输的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分组码的信息传输率为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func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zh-CN" altLang="en-US" sz="2000" dirty="0"/>
                  <a:t>比特。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DBFD4B3-2D8D-4787-9EF9-86C0C4FDB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893" y="654712"/>
                <a:ext cx="9505056" cy="543867"/>
              </a:xfrm>
              <a:prstGeom prst="rect">
                <a:avLst/>
              </a:prstGeom>
              <a:blipFill>
                <a:blip r:embed="rId2"/>
                <a:stretch>
                  <a:fillRect l="-1988" r="-1988" b="-55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0DD2EDD-6EE6-43D5-9167-EAA88C0F1BBE}"/>
                  </a:ext>
                </a:extLst>
              </p:cNvPr>
              <p:cNvSpPr txBox="1"/>
              <p:nvPr/>
            </p:nvSpPr>
            <p:spPr>
              <a:xfrm>
                <a:off x="1269876" y="1126966"/>
                <a:ext cx="583264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考虑信源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000" dirty="0"/>
                  <a:t>的连续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/>
                  <a:t>次输出，并记录为随机矩阵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0DD2EDD-6EE6-43D5-9167-EAA88C0F1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876" y="1126966"/>
                <a:ext cx="5832648" cy="400110"/>
              </a:xfrm>
              <a:prstGeom prst="rect">
                <a:avLst/>
              </a:prstGeom>
              <a:blipFill>
                <a:blip r:embed="rId3"/>
                <a:stretch>
                  <a:fillRect l="-731" t="-10606" r="-1149" b="-227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5AE3809-8AB6-4548-8200-A96D74C51160}"/>
                  </a:ext>
                </a:extLst>
              </p:cNvPr>
              <p:cNvSpPr txBox="1"/>
              <p:nvPr/>
            </p:nvSpPr>
            <p:spPr>
              <a:xfrm>
                <a:off x="2687405" y="1527076"/>
                <a:ext cx="4415119" cy="9908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SC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1)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5AE3809-8AB6-4548-8200-A96D74C51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405" y="1527076"/>
                <a:ext cx="4415119" cy="9908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1AB8F2E-7F2E-4C3E-AC4C-7E9761F7FE90}"/>
                  </a:ext>
                </a:extLst>
              </p:cNvPr>
              <p:cNvSpPr txBox="1"/>
              <p:nvPr/>
            </p:nvSpPr>
            <p:spPr>
              <a:xfrm>
                <a:off x="765820" y="2544169"/>
                <a:ext cx="5832648" cy="522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,1≤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/>
                  <a:t>是信源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000" dirty="0"/>
                  <a:t>的互相独立的拷贝。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1AB8F2E-7F2E-4C3E-AC4C-7E9761F7F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20" y="2544169"/>
                <a:ext cx="5832648" cy="522707"/>
              </a:xfrm>
              <a:prstGeom prst="rect">
                <a:avLst/>
              </a:prstGeom>
              <a:blipFill>
                <a:blip r:embed="rId5"/>
                <a:stretch>
                  <a:fillRect l="-418" t="-5814" r="-732" b="-81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3F143F-70B7-4049-B32D-A689544DE6C4}"/>
                  </a:ext>
                </a:extLst>
              </p:cNvPr>
              <p:cNvSpPr txBox="1"/>
              <p:nvPr/>
            </p:nvSpPr>
            <p:spPr>
              <a:xfrm>
                <a:off x="639806" y="3064899"/>
                <a:ext cx="705678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SC</m:t>
                    </m:r>
                  </m:oMath>
                </a14:m>
                <a:r>
                  <a:rPr lang="zh-CN" altLang="en-US" sz="2000" dirty="0"/>
                  <a:t>称为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</a:rPr>
                  <a:t>随机码</a:t>
                </a:r>
                <a:r>
                  <a:rPr lang="zh-CN" altLang="en-US" sz="2000" dirty="0"/>
                  <a:t>，其中的码字为随机向量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3F143F-70B7-4049-B32D-A689544DE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06" y="3064899"/>
                <a:ext cx="7056784" cy="400110"/>
              </a:xfrm>
              <a:prstGeom prst="rect">
                <a:avLst/>
              </a:prstGeom>
              <a:blipFill>
                <a:blip r:embed="rId6"/>
                <a:stretch>
                  <a:fillRect t="-10769" b="-246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0382010-8A3E-40FD-BADC-821648C83264}"/>
                  </a:ext>
                </a:extLst>
              </p:cNvPr>
              <p:cNvSpPr txBox="1"/>
              <p:nvPr/>
            </p:nvSpPr>
            <p:spPr>
              <a:xfrm>
                <a:off x="641278" y="3515805"/>
                <a:ext cx="1083720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zh-CN" altLang="en-US" sz="2000" dirty="0"/>
                  <a:t>表示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SC</m:t>
                    </m:r>
                  </m:oMath>
                </a14:m>
                <a:r>
                  <a:rPr lang="zh-CN" altLang="en-US" sz="2000" dirty="0"/>
                  <a:t>的取值范围（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000" dirty="0"/>
                  <a:t>上的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/>
                  <a:t>矩阵的全体）。任一矩阵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zh-CN" altLang="en-US" sz="2000" dirty="0"/>
                  <a:t>皆可看做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000" dirty="0"/>
                  <a:t>上的码字数不超过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000" dirty="0"/>
                  <a:t>的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/>
                  <a:t>长分组码，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/>
                  <a:t>的每一行都是一个码字（有可能重复）。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0382010-8A3E-40FD-BADC-821648C83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78" y="3515805"/>
                <a:ext cx="10837204" cy="707886"/>
              </a:xfrm>
              <a:prstGeom prst="rect">
                <a:avLst/>
              </a:prstGeom>
              <a:blipFill>
                <a:blip r:embed="rId7"/>
                <a:stretch>
                  <a:fillRect t="-6034" b="-129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CB4686E-0E3D-483C-BFB9-BB6884079902}"/>
                  </a:ext>
                </a:extLst>
              </p:cNvPr>
              <p:cNvSpPr txBox="1"/>
              <p:nvPr/>
            </p:nvSpPr>
            <p:spPr>
              <a:xfrm>
                <a:off x="703549" y="4223691"/>
                <a:ext cx="10712662" cy="10420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考虑将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zh-CN" altLang="en-US" sz="2000" dirty="0"/>
                  <a:t>应用于信道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dirty="0"/>
                  <a:t>的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/>
                  <a:t>次扩展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dirty="0"/>
                  <a:t>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表示将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/>
                  <a:t>的各行（码字）以</a:t>
                </a:r>
                <a:r>
                  <a:rPr lang="zh-CN" altLang="en-US" sz="2000" dirty="0">
                    <a:solidFill>
                      <a:srgbClr val="00B0F0"/>
                    </a:solidFill>
                  </a:rPr>
                  <a:t>等概传输</a:t>
                </a:r>
                <a:r>
                  <a:rPr lang="zh-CN" altLang="en-US" sz="2000" dirty="0"/>
                  <a:t>并采用如下</a:t>
                </a:r>
                <a:r>
                  <a:rPr lang="zh-CN" altLang="en-US" sz="2000" dirty="0">
                    <a:solidFill>
                      <a:srgbClr val="00B0F0"/>
                    </a:solidFill>
                  </a:rPr>
                  <a:t>译码算法</a:t>
                </a:r>
                <a:r>
                  <a:rPr lang="zh-CN" altLang="en-US" sz="2000" dirty="0"/>
                  <a:t>时的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译码错误概率</a:t>
                </a:r>
                <a:r>
                  <a:rPr lang="zh-CN" altLang="en-US" sz="2000" dirty="0"/>
                  <a:t>：对于接受向量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，若存在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/>
                  <a:t>的唯一一行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使得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000" dirty="0"/>
                  <a:t>，则将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2000" dirty="0"/>
                  <a:t>译为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2000" dirty="0"/>
                  <a:t>，否则将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2000" dirty="0"/>
                  <a:t>译为任意的码字。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CB4686E-0E3D-483C-BFB9-BB6884079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49" y="4223691"/>
                <a:ext cx="10712662" cy="1042017"/>
              </a:xfrm>
              <a:prstGeom prst="rect">
                <a:avLst/>
              </a:prstGeom>
              <a:blipFill>
                <a:blip r:embed="rId8"/>
                <a:stretch>
                  <a:fillRect l="-341" t="-2924" r="-569" b="-76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D4EC0C2-44E0-410E-A345-FC6564A19982}"/>
                  </a:ext>
                </a:extLst>
              </p:cNvPr>
              <p:cNvSpPr txBox="1"/>
              <p:nvPr/>
            </p:nvSpPr>
            <p:spPr>
              <a:xfrm>
                <a:off x="855830" y="5286131"/>
                <a:ext cx="6336704" cy="4272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>
                    <a:solidFill>
                      <a:srgbClr val="FF0000"/>
                    </a:solidFill>
                  </a:rPr>
                  <a:t>往证：</a:t>
                </a:r>
                <a:r>
                  <a:rPr lang="zh-CN" altLang="en-US" sz="2000" dirty="0"/>
                  <a:t>对任意的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&gt;0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dirty="0"/>
                  <a:t>存在整数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𝜉</m:t>
                        </m:r>
                      </m:sub>
                    </m:sSub>
                  </m:oMath>
                </a14:m>
                <a:r>
                  <a:rPr lang="zh-CN" altLang="en-US" sz="2000" dirty="0"/>
                  <a:t>使得，当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𝜉</m:t>
                        </m:r>
                      </m:sub>
                    </m:sSub>
                  </m:oMath>
                </a14:m>
                <a:r>
                  <a:rPr lang="zh-CN" altLang="en-US" sz="2000" dirty="0"/>
                  <a:t>时，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D4EC0C2-44E0-410E-A345-FC6564A19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830" y="5286131"/>
                <a:ext cx="6336704" cy="427233"/>
              </a:xfrm>
              <a:prstGeom prst="rect">
                <a:avLst/>
              </a:prstGeom>
              <a:blipFill>
                <a:blip r:embed="rId9"/>
                <a:stretch>
                  <a:fillRect l="-2981" t="-11429" r="-2885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A9EFC47-7920-4166-B647-1487C153F040}"/>
                  </a:ext>
                </a:extLst>
              </p:cNvPr>
              <p:cNvSpPr txBox="1"/>
              <p:nvPr/>
            </p:nvSpPr>
            <p:spPr>
              <a:xfrm>
                <a:off x="1595385" y="5731034"/>
                <a:ext cx="4464495" cy="7452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latin typeface="Cambria Math" panose="02040503050406030204" pitchFamily="18" charset="0"/>
                            </a:rPr>
                            <m:t>SC</m:t>
                          </m:r>
                        </m:e>
                      </m:d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l-GR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l-GR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sz="2000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dirty="0" smtClean="0">
                                  <a:latin typeface="Cambria Math" panose="02040503050406030204" pitchFamily="18" charset="0"/>
                                </a:rPr>
                                <m:t>SC</m:t>
                              </m:r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A9EFC47-7920-4166-B647-1487C153F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385" y="5731034"/>
                <a:ext cx="4464495" cy="7452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头: 右 13">
            <a:extLst>
              <a:ext uri="{FF2B5EF4-FFF2-40B4-BE49-F238E27FC236}">
                <a16:creationId xmlns:a16="http://schemas.microsoft.com/office/drawing/2014/main" id="{4F17B64F-100B-4AB0-A893-CC3075A62C90}"/>
              </a:ext>
            </a:extLst>
          </p:cNvPr>
          <p:cNvSpPr/>
          <p:nvPr/>
        </p:nvSpPr>
        <p:spPr>
          <a:xfrm>
            <a:off x="6451260" y="5973594"/>
            <a:ext cx="1356488" cy="20565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ADF3259-FF08-42EA-99EE-5B4D7B71276E}"/>
                  </a:ext>
                </a:extLst>
              </p:cNvPr>
              <p:cNvSpPr txBox="1"/>
              <p:nvPr/>
            </p:nvSpPr>
            <p:spPr>
              <a:xfrm>
                <a:off x="8110636" y="5713364"/>
                <a:ext cx="1960746" cy="70788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bg2"/>
                </a:solidFill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>
                    <a:solidFill>
                      <a:srgbClr val="7030A0"/>
                    </a:solidFill>
                  </a:rPr>
                  <a:t>存在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altLang="zh-CN" sz="2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zh-CN" altLang="en-US" sz="2000" dirty="0">
                    <a:solidFill>
                      <a:srgbClr val="7030A0"/>
                    </a:solidFill>
                  </a:rPr>
                  <a:t>使得</a:t>
                </a:r>
                <a:endParaRPr lang="en-US" altLang="zh-CN" sz="2000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zh-CN" alt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ADF3259-FF08-42EA-99EE-5B4D7B712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636" y="5713364"/>
                <a:ext cx="1960746" cy="707886"/>
              </a:xfrm>
              <a:prstGeom prst="rect">
                <a:avLst/>
              </a:prstGeom>
              <a:blipFill>
                <a:blip r:embed="rId11"/>
                <a:stretch>
                  <a:fillRect l="-2469" t="-5085" r="-3086" b="-9322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3B92C6C-3714-4939-97CA-307400AD3B30}"/>
                  </a:ext>
                </a:extLst>
              </p:cNvPr>
              <p:cNvSpPr txBox="1"/>
              <p:nvPr/>
            </p:nvSpPr>
            <p:spPr>
              <a:xfrm>
                <a:off x="7714592" y="1422407"/>
                <a:ext cx="3708413" cy="147732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bg2"/>
                </a:solidFill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的行有重复，则各码字事实上的传输将不再均匀，但传输重复的行对应的码字时译码将肯定发生错误。因此可不妨设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的各行互不相同，也就是说码字总数为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3B92C6C-3714-4939-97CA-307400AD3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592" y="1422407"/>
                <a:ext cx="3708413" cy="1477328"/>
              </a:xfrm>
              <a:prstGeom prst="rect">
                <a:avLst/>
              </a:prstGeom>
              <a:blipFill>
                <a:blip r:embed="rId12"/>
                <a:stretch>
                  <a:fillRect l="-328" t="-2041" r="-656" b="-5714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53312F1-0BD2-4DF8-AFBD-518F3199BB3A}"/>
              </a:ext>
            </a:extLst>
          </p:cNvPr>
          <p:cNvCxnSpPr>
            <a:stCxn id="16" idx="2"/>
          </p:cNvCxnSpPr>
          <p:nvPr/>
        </p:nvCxnSpPr>
        <p:spPr>
          <a:xfrm flipH="1">
            <a:off x="9550796" y="2899735"/>
            <a:ext cx="18003" cy="2813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6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9B23DDB-A484-4817-BCA7-4D7C166969AB}"/>
                  </a:ext>
                </a:extLst>
              </p:cNvPr>
              <p:cNvSpPr txBox="1"/>
              <p:nvPr/>
            </p:nvSpPr>
            <p:spPr>
              <a:xfrm>
                <a:off x="1413892" y="399086"/>
                <a:ext cx="589772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显然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SC</m:t>
                        </m:r>
                      </m:e>
                    </m:d>
                  </m:oMath>
                </a14:m>
                <a:r>
                  <a:rPr lang="zh-CN" altLang="en-US" sz="2000" dirty="0"/>
                  <a:t>与传输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zh-CN" altLang="en-US" sz="2000" dirty="0"/>
                  <a:t>时发生译码错误的概率相等。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9B23DDB-A484-4817-BCA7-4D7C16696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892" y="399086"/>
                <a:ext cx="5897726" cy="400110"/>
              </a:xfrm>
              <a:prstGeom prst="rect">
                <a:avLst/>
              </a:prstGeom>
              <a:blipFill>
                <a:blip r:embed="rId2"/>
                <a:stretch>
                  <a:fillRect l="-3206" t="-10606" r="-3206" b="-242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0EAC7B9-DA03-4C48-A9BA-F88499C9CC10}"/>
                  </a:ext>
                </a:extLst>
              </p:cNvPr>
              <p:cNvSpPr txBox="1"/>
              <p:nvPr/>
            </p:nvSpPr>
            <p:spPr>
              <a:xfrm>
                <a:off x="765820" y="729646"/>
                <a:ext cx="10801200" cy="7325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       对任何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dirty="0"/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/>
                  <a:t>表示概率事件：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其中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sz="2000" dirty="0"/>
                  <a:t>表示输入为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(1)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sz="2000" dirty="0"/>
                  <a:t>信道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的输出。则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0EAC7B9-DA03-4C48-A9BA-F88499C9C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20" y="729646"/>
                <a:ext cx="10801200" cy="732573"/>
              </a:xfrm>
              <a:prstGeom prst="rect">
                <a:avLst/>
              </a:prstGeom>
              <a:blipFill>
                <a:blip r:embed="rId3"/>
                <a:stretch>
                  <a:fillRect l="-282" t="-4167" r="-169" b="-108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0742E5F-27EA-46A7-8EFE-24051A049DAB}"/>
                  </a:ext>
                </a:extLst>
              </p:cNvPr>
              <p:cNvSpPr txBox="1"/>
              <p:nvPr/>
            </p:nvSpPr>
            <p:spPr>
              <a:xfrm>
                <a:off x="2043202" y="1497405"/>
                <a:ext cx="719735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000" dirty="0">
                              <a:latin typeface="Cambria Math" panose="02040503050406030204" pitchFamily="18" charset="0"/>
                            </a:rPr>
                            <m:t>SC</m:t>
                          </m:r>
                        </m:e>
                      </m:d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sSub>
                            <m:sSub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∪⋯∪</m:t>
                          </m:r>
                          <m:sSub>
                            <m:sSub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altLang="zh-CN" sz="2000" dirty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</m:e>
                      </m:d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0742E5F-27EA-46A7-8EFE-24051A049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202" y="1497405"/>
                <a:ext cx="7197355" cy="307777"/>
              </a:xfrm>
              <a:prstGeom prst="rect">
                <a:avLst/>
              </a:prstGeom>
              <a:blipFill>
                <a:blip r:embed="rId4"/>
                <a:stretch>
                  <a:fillRect l="-762" b="-2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AAECEF5-B530-4AB1-9EBE-C69A22F448BD}"/>
                  </a:ext>
                </a:extLst>
              </p:cNvPr>
              <p:cNvSpPr txBox="1"/>
              <p:nvPr/>
            </p:nvSpPr>
            <p:spPr>
              <a:xfrm>
                <a:off x="747058" y="1788161"/>
                <a:ext cx="950505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由联合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2000" dirty="0"/>
                  <a:t>-</a:t>
                </a:r>
                <a:r>
                  <a:rPr lang="zh-CN" altLang="en-US" sz="2000" dirty="0"/>
                  <a:t>典型序列的性质可知，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/>
                  <a:t>足够大时，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CN" altLang="en-US" sz="2000" dirty="0"/>
                  <a:t>可以小于任何预先给定的整数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AAECEF5-B530-4AB1-9EBE-C69A22F44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58" y="1788161"/>
                <a:ext cx="9505056" cy="400110"/>
              </a:xfrm>
              <a:prstGeom prst="rect">
                <a:avLst/>
              </a:prstGeom>
              <a:blipFill>
                <a:blip r:embed="rId5"/>
                <a:stretch>
                  <a:fillRect l="-192" t="-10606" b="-2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B587FF-1302-428D-9E50-2A1E22FB79F6}"/>
                  </a:ext>
                </a:extLst>
              </p:cNvPr>
              <p:cNvSpPr txBox="1"/>
              <p:nvPr/>
            </p:nvSpPr>
            <p:spPr>
              <a:xfrm>
                <a:off x="693812" y="2119169"/>
                <a:ext cx="72008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另一方面，对任何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dirty="0"/>
                  <a:t>由于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与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sz="2000" dirty="0"/>
                  <a:t>互相独立，故有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B587FF-1302-428D-9E50-2A1E22FB7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2" y="2119169"/>
                <a:ext cx="7200800" cy="400110"/>
              </a:xfrm>
              <a:prstGeom prst="rect">
                <a:avLst/>
              </a:prstGeom>
              <a:blipFill>
                <a:blip r:embed="rId6"/>
                <a:stretch>
                  <a:fillRect t="-12308" r="-254" b="-246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D139BF3-9E58-44F7-816A-3D85A91F8D7F}"/>
                  </a:ext>
                </a:extLst>
              </p:cNvPr>
              <p:cNvSpPr txBox="1"/>
              <p:nvPr/>
            </p:nvSpPr>
            <p:spPr>
              <a:xfrm>
                <a:off x="1701924" y="2438959"/>
                <a:ext cx="5904656" cy="7886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brk m:alnAt="7"/>
                            </m:r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⁡{</m:t>
                          </m:r>
                        </m:e>
                      </m:nary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D139BF3-9E58-44F7-816A-3D85A91F8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924" y="2438959"/>
                <a:ext cx="5904656" cy="7886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00EB80F-0D11-4A83-9332-752823C1B3C4}"/>
                  </a:ext>
                </a:extLst>
              </p:cNvPr>
              <p:cNvSpPr txBox="1"/>
              <p:nvPr/>
            </p:nvSpPr>
            <p:spPr>
              <a:xfrm>
                <a:off x="2854052" y="3270215"/>
                <a:ext cx="4161460" cy="328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00EB80F-0D11-4A83-9332-752823C1B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052" y="3270215"/>
                <a:ext cx="4161460" cy="328680"/>
              </a:xfrm>
              <a:prstGeom prst="rect">
                <a:avLst/>
              </a:prstGeom>
              <a:blipFill>
                <a:blip r:embed="rId8"/>
                <a:stretch>
                  <a:fillRect l="-1611" b="-2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7E9449C-74DE-41F8-8F75-EA89C515DE52}"/>
                  </a:ext>
                </a:extLst>
              </p:cNvPr>
              <p:cNvSpPr txBox="1"/>
              <p:nvPr/>
            </p:nvSpPr>
            <p:spPr>
              <a:xfrm>
                <a:off x="2854052" y="3661510"/>
                <a:ext cx="4457566" cy="3550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sup>
                      </m:sSup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7E9449C-74DE-41F8-8F75-EA89C515D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052" y="3661510"/>
                <a:ext cx="4457566" cy="355034"/>
              </a:xfrm>
              <a:prstGeom prst="rect">
                <a:avLst/>
              </a:prstGeom>
              <a:blipFill>
                <a:blip r:embed="rId9"/>
                <a:stretch>
                  <a:fillRect l="-1505" b="-137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94F0C6F-AB52-4402-A2BB-F7ABBC1E8BFA}"/>
                  </a:ext>
                </a:extLst>
              </p:cNvPr>
              <p:cNvSpPr txBox="1"/>
              <p:nvPr/>
            </p:nvSpPr>
            <p:spPr>
              <a:xfrm>
                <a:off x="783164" y="3991200"/>
                <a:ext cx="250293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因此，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/>
                  <a:t>足够大时，</a:t>
                </a:r>
                <a:r>
                  <a:rPr lang="en-US" altLang="zh-CN" sz="2000" dirty="0"/>
                  <a:t>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94F0C6F-AB52-4402-A2BB-F7ABBC1E8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64" y="3991200"/>
                <a:ext cx="2502936" cy="400110"/>
              </a:xfrm>
              <a:prstGeom prst="rect">
                <a:avLst/>
              </a:prstGeom>
              <a:blipFill>
                <a:blip r:embed="rId10"/>
                <a:stretch>
                  <a:fillRect l="-973" t="-10769" r="-1703" b="-246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6CE45FE-273B-4938-A746-F38E2AAFFDCC}"/>
                  </a:ext>
                </a:extLst>
              </p:cNvPr>
              <p:cNvSpPr/>
              <p:nvPr/>
            </p:nvSpPr>
            <p:spPr>
              <a:xfrm>
                <a:off x="2022369" y="4308288"/>
                <a:ext cx="3321166" cy="447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000" dirty="0">
                              <a:latin typeface="Cambria Math" panose="02040503050406030204" pitchFamily="18" charset="0"/>
                            </a:rPr>
                            <m:t>SC</m:t>
                          </m:r>
                        </m:e>
                      </m:d>
                      <m:r>
                        <a:rPr lang="en-US" altLang="zh-CN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6CE45FE-273B-4938-A746-F38E2AAFF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369" y="4308288"/>
                <a:ext cx="3321166" cy="4473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B5A3E60-DF7E-43CA-B83E-E34886703537}"/>
                  </a:ext>
                </a:extLst>
              </p:cNvPr>
              <p:cNvSpPr txBox="1"/>
              <p:nvPr/>
            </p:nvSpPr>
            <p:spPr>
              <a:xfrm>
                <a:off x="741542" y="4783615"/>
                <a:ext cx="979308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如果信道的输入（</a:t>
                </a:r>
                <a:r>
                  <a:rPr lang="zh-CN" altLang="en-US" sz="2000" dirty="0">
                    <a:solidFill>
                      <a:srgbClr val="00B0F0"/>
                    </a:solidFill>
                  </a:rPr>
                  <a:t>即信源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000" dirty="0"/>
                  <a:t>）的分布是信道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sz="2000" dirty="0"/>
                  <a:t>的最佳分布，则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dirty="0"/>
                  <a:t>从而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B5A3E60-DF7E-43CA-B83E-E34886703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42" y="4783615"/>
                <a:ext cx="9793088" cy="400110"/>
              </a:xfrm>
              <a:prstGeom prst="rect">
                <a:avLst/>
              </a:prstGeom>
              <a:blipFill>
                <a:blip r:embed="rId12"/>
                <a:stretch>
                  <a:fillRect l="-374" t="-10769" r="-560" b="-246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F0822E6-A3E8-4830-809E-65250149EA27}"/>
                  </a:ext>
                </a:extLst>
              </p:cNvPr>
              <p:cNvSpPr/>
              <p:nvPr/>
            </p:nvSpPr>
            <p:spPr>
              <a:xfrm>
                <a:off x="2043711" y="5212092"/>
                <a:ext cx="2642839" cy="421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000" dirty="0">
                              <a:latin typeface="Cambria Math" panose="02040503050406030204" pitchFamily="18" charset="0"/>
                            </a:rPr>
                            <m:t>SC</m:t>
                          </m:r>
                        </m:e>
                      </m:d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F0822E6-A3E8-4830-809E-65250149EA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711" y="5212092"/>
                <a:ext cx="2642839" cy="421013"/>
              </a:xfrm>
              <a:prstGeom prst="rect">
                <a:avLst/>
              </a:prstGeom>
              <a:blipFill>
                <a:blip r:embed="rId13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7D4C41F-CE55-43CD-8C81-5E95DC1886C3}"/>
                  </a:ext>
                </a:extLst>
              </p:cNvPr>
              <p:cNvSpPr txBox="1"/>
              <p:nvPr/>
            </p:nvSpPr>
            <p:spPr>
              <a:xfrm>
                <a:off x="729816" y="5651516"/>
                <a:ext cx="7128792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因此，只要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type m:val="li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dirty="0"/>
                  <a:t>就可以保证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/>
                  <a:t>足够大时，</a:t>
                </a:r>
                <a:r>
                  <a:rPr lang="en-US" altLang="zh-CN" sz="2000" dirty="0"/>
                  <a:t> </a:t>
                </a:r>
                <a:r>
                  <a:rPr lang="zh-CN" altLang="en-US" sz="2000" dirty="0"/>
                  <a:t>总有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SC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sz="2000" b="0" i="1" dirty="0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7D4C41F-CE55-43CD-8C81-5E95DC188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16" y="5651516"/>
                <a:ext cx="7128792" cy="400110"/>
              </a:xfrm>
              <a:prstGeom prst="rect">
                <a:avLst/>
              </a:prstGeom>
              <a:blipFill>
                <a:blip r:embed="rId14"/>
                <a:stretch>
                  <a:fillRect l="-770" t="-113636" b="-1803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96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C09B58F-D4E8-481A-89DA-283B74BB9A22}"/>
                  </a:ext>
                </a:extLst>
              </p:cNvPr>
              <p:cNvSpPr txBox="1"/>
              <p:nvPr/>
            </p:nvSpPr>
            <p:spPr>
              <a:xfrm>
                <a:off x="549557" y="1181960"/>
                <a:ext cx="10935700" cy="851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       一般称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的子集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为一个长为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/>
                  <a:t>的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元分组码</a:t>
                </a:r>
                <a:r>
                  <a:rPr lang="zh-CN" altLang="en-US" sz="2000" dirty="0"/>
                  <a:t>，其中的向量称为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码字</a:t>
                </a:r>
                <a:r>
                  <a:rPr lang="zh-CN" altLang="en-US" sz="2000" dirty="0"/>
                  <a:t>。若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000" dirty="0"/>
                  <a:t>元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/>
                  <a:t>长分组码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中含有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000" dirty="0"/>
                  <a:t>个码字，则亦称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元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分组码</a:t>
                </a:r>
                <a:r>
                  <a:rPr lang="zh-CN" altLang="en-US" sz="2000" dirty="0"/>
                  <a:t>，并称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func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zh-CN" altLang="en-US" sz="20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的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码率</a:t>
                </a:r>
                <a:r>
                  <a:rPr lang="zh-CN" altLang="en-US" sz="2000" dirty="0"/>
                  <a:t>。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C09B58F-D4E8-481A-89DA-283B74BB9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57" y="1181960"/>
                <a:ext cx="10935700" cy="851643"/>
              </a:xfrm>
              <a:prstGeom prst="rect">
                <a:avLst/>
              </a:prstGeom>
              <a:blipFill>
                <a:blip r:embed="rId24"/>
                <a:stretch>
                  <a:fillRect t="-5000" r="-56" b="-2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D350A7C-3385-4A02-AE04-E558F9AEA6D1}"/>
                  </a:ext>
                </a:extLst>
              </p:cNvPr>
              <p:cNvSpPr/>
              <p:nvPr/>
            </p:nvSpPr>
            <p:spPr>
              <a:xfrm>
                <a:off x="1263165" y="406960"/>
                <a:ext cx="10297144" cy="7963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/>
                  <a:t>假定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sz="2000" dirty="0"/>
                  <a:t>是一个离散无记忆信道</a:t>
                </a:r>
                <a:r>
                  <a:rPr lang="en-US" altLang="zh-CN" sz="2000" dirty="0">
                    <a:latin typeface="宋体" panose="02010600030101010101" pitchFamily="2" charset="-122"/>
                  </a:rPr>
                  <a:t>,</a:t>
                </a:r>
                <a:r>
                  <a:rPr lang="zh-CN" altLang="en-US" sz="2000" dirty="0"/>
                  <a:t>输入符号集为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dirty="0"/>
                  <a:t>，输出符号集为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dirty="0"/>
                  <a:t>，传递概率矩阵为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D350A7C-3385-4A02-AE04-E558F9AEA6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165" y="406960"/>
                <a:ext cx="10297144" cy="796372"/>
              </a:xfrm>
              <a:prstGeom prst="rect">
                <a:avLst/>
              </a:prstGeom>
              <a:blipFill>
                <a:blip r:embed="rId16"/>
                <a:stretch>
                  <a:fillRect l="-592" t="-6154" r="-3079" b="-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CB4ABDB-0308-4FB0-8622-DDA95E9D8C4C}"/>
                  </a:ext>
                </a:extLst>
              </p:cNvPr>
              <p:cNvSpPr txBox="1"/>
              <p:nvPr/>
            </p:nvSpPr>
            <p:spPr>
              <a:xfrm>
                <a:off x="635538" y="3689117"/>
                <a:ext cx="10944319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>
                    <a:solidFill>
                      <a:srgbClr val="FF0000"/>
                    </a:solidFill>
                  </a:rPr>
                  <a:t>       </a:t>
                </a:r>
                <a:r>
                  <a:rPr lang="zh-CN" altLang="en-US" sz="2000" dirty="0"/>
                  <a:t>假定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信道译码器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000" dirty="0"/>
                  <a:t>根据接收向量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对所发送的码字进行推测和判断，得到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000" dirty="0"/>
                  <a:t>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到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的一个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单射</a:t>
                </a:r>
                <a:r>
                  <a:rPr lang="zh-CN" altLang="en-US" sz="2000" dirty="0"/>
                  <a:t>。若接收到的向量为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000" dirty="0"/>
                  <a:t>，但发送的码字不是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，则称译码器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000" dirty="0"/>
                  <a:t>发生译码错误。译码器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000" dirty="0"/>
                  <a:t>发生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译码错误的概率</a:t>
                </a:r>
                <a:r>
                  <a:rPr lang="zh-CN" altLang="en-US" sz="2000" dirty="0"/>
                  <a:t>为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CB4ABDB-0308-4FB0-8622-DDA95E9D8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38" y="3689117"/>
                <a:ext cx="10944319" cy="1015663"/>
              </a:xfrm>
              <a:prstGeom prst="rect">
                <a:avLst/>
              </a:prstGeom>
              <a:blipFill>
                <a:blip r:embed="rId25"/>
                <a:stretch>
                  <a:fillRect l="-445" t="-4192" r="-612" b="-89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B73CACC-F5BB-4758-BF8D-A65966A0669C}"/>
                  </a:ext>
                </a:extLst>
              </p:cNvPr>
              <p:cNvSpPr txBox="1"/>
              <p:nvPr/>
            </p:nvSpPr>
            <p:spPr>
              <a:xfrm>
                <a:off x="1413892" y="4643984"/>
                <a:ext cx="9707658" cy="781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func>
                            <m:func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b="1" i="1">
                                      <a:latin typeface="Cambria Math" panose="02040503050406030204" pitchFamily="18" charset="0"/>
                                    </a:rPr>
                                    <m:t>收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⁡{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发</m:t>
                          </m:r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)|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收</m:t>
                          </m:r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b="1" i="1">
                                      <a:latin typeface="Cambria Math" panose="02040503050406030204" pitchFamily="18" charset="0"/>
                                    </a:rPr>
                                    <m:t>收</m:t>
                                  </m:r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⁡{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发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)|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收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B73CACC-F5BB-4758-BF8D-A65966A06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892" y="4643984"/>
                <a:ext cx="9707658" cy="78124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38E8230-D2E5-48DA-88D0-7A500CB59160}"/>
                  </a:ext>
                </a:extLst>
              </p:cNvPr>
              <p:cNvSpPr/>
              <p:nvPr/>
            </p:nvSpPr>
            <p:spPr>
              <a:xfrm>
                <a:off x="635538" y="5437163"/>
                <a:ext cx="10771608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latin typeface="+mn-ea"/>
                  </a:rPr>
                  <a:t>其中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收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dirty="0">
                    <a:latin typeface="+mn-ea"/>
                  </a:rPr>
                  <a:t>为接收到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000" dirty="0">
                    <a:latin typeface="+mn-ea"/>
                  </a:rPr>
                  <a:t>的概率，与译码方法无关，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发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)|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收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dirty="0">
                    <a:latin typeface="+mn-ea"/>
                  </a:rPr>
                  <a:t>为已知接收信息以后关于发送信息的</a:t>
                </a:r>
                <a:r>
                  <a:rPr lang="zh-CN" altLang="en-US" sz="2000" dirty="0">
                    <a:solidFill>
                      <a:srgbClr val="C00000"/>
                    </a:solidFill>
                    <a:latin typeface="+mn-ea"/>
                  </a:rPr>
                  <a:t>后验概率</a:t>
                </a:r>
                <a:r>
                  <a:rPr lang="zh-CN" altLang="en-US" sz="2000" dirty="0">
                    <a:latin typeface="+mn-ea"/>
                  </a:rPr>
                  <a:t>。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38E8230-D2E5-48DA-88D0-7A500CB59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38" y="5437163"/>
                <a:ext cx="10771608" cy="707886"/>
              </a:xfrm>
              <a:prstGeom prst="rect">
                <a:avLst/>
              </a:prstGeom>
              <a:blipFill>
                <a:blip r:embed="rId27"/>
                <a:stretch>
                  <a:fillRect l="-566" t="-6897" r="-453" b="-129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414BECA-4677-4DF3-AE11-E190E9375ABF}"/>
                  </a:ext>
                </a:extLst>
              </p:cNvPr>
              <p:cNvSpPr txBox="1"/>
              <p:nvPr/>
            </p:nvSpPr>
            <p:spPr>
              <a:xfrm>
                <a:off x="635538" y="1953476"/>
                <a:ext cx="10935700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       考虑将分组码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应用于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控制</a:t>
                </a:r>
                <a:r>
                  <a:rPr lang="zh-CN" altLang="en-US" sz="2000" dirty="0">
                    <a:solidFill>
                      <a:srgbClr val="00B0F0"/>
                    </a:solidFill>
                  </a:rPr>
                  <a:t>信道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zh-CN" altLang="en-US" sz="20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上的</m:t>
                    </m:r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</a:rPr>
                  <a:t>传输错误</a:t>
                </a:r>
                <a:r>
                  <a:rPr lang="zh-CN" altLang="en-US" sz="2000" dirty="0"/>
                  <a:t>：信道的连续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/>
                  <a:t>次输入（或信道的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/>
                  <a:t>个独立的拷贝上的输入）是一个码字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)∈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的各个分量。若接收向量为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sz="2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，则其条件概率（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前向概率</a:t>
                </a:r>
                <a:r>
                  <a:rPr lang="zh-CN" altLang="en-US" sz="2000" dirty="0"/>
                  <a:t>）为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414BECA-4677-4DF3-AE11-E190E9375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38" y="1953476"/>
                <a:ext cx="10935700" cy="1015663"/>
              </a:xfrm>
              <a:prstGeom prst="rect">
                <a:avLst/>
              </a:prstGeom>
              <a:blipFill>
                <a:blip r:embed="rId28"/>
                <a:stretch>
                  <a:fillRect l="-56" t="-3593" r="-279" b="-89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0480413-0D75-4105-B7D6-97EF66D600E7}"/>
                  </a:ext>
                </a:extLst>
              </p:cNvPr>
              <p:cNvSpPr txBox="1"/>
              <p:nvPr/>
            </p:nvSpPr>
            <p:spPr>
              <a:xfrm>
                <a:off x="3718148" y="2907449"/>
                <a:ext cx="4176464" cy="7469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收</m:t>
                              </m:r>
                              <m: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发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e>
                      </m:func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i="1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0480413-0D75-4105-B7D6-97EF66D6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148" y="2907449"/>
                <a:ext cx="4176464" cy="746936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0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15" grpId="0"/>
      <p:bldP spid="3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A1B629B-C074-431D-BC9B-0BCE07DCA25E}"/>
                  </a:ext>
                </a:extLst>
              </p:cNvPr>
              <p:cNvSpPr txBox="1"/>
              <p:nvPr/>
            </p:nvSpPr>
            <p:spPr>
              <a:xfrm>
                <a:off x="1197868" y="513410"/>
                <a:ext cx="571259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使译码错误概率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</m:oMath>
                </a14:m>
                <a:r>
                  <a:rPr lang="zh-CN" altLang="en-US" sz="2000" dirty="0"/>
                  <a:t>达到最小值的译码方法是使得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A1B629B-C074-431D-BC9B-0BCE07DCA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868" y="513410"/>
                <a:ext cx="5712596" cy="400110"/>
              </a:xfrm>
              <a:prstGeom prst="rect">
                <a:avLst/>
              </a:prstGeom>
              <a:blipFill>
                <a:blip r:embed="rId2"/>
                <a:stretch>
                  <a:fillRect t="-10606" b="-242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2EB51F4-50F6-46D9-BA6C-48FC8C74F468}"/>
                  </a:ext>
                </a:extLst>
              </p:cNvPr>
              <p:cNvSpPr txBox="1"/>
              <p:nvPr/>
            </p:nvSpPr>
            <p:spPr>
              <a:xfrm>
                <a:off x="2422004" y="1011414"/>
                <a:ext cx="6504729" cy="4083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发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收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发</m:t>
                                  </m:r>
                                  <m:r>
                                    <a:rPr lang="en-US" altLang="zh-CN" sz="2000" b="1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1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e>
                                  <m:r>
                                    <a:rPr lang="zh-CN" altLang="en-US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收</m:t>
                                  </m:r>
                                  <m: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2EB51F4-50F6-46D9-BA6C-48FC8C74F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004" y="1011414"/>
                <a:ext cx="6504729" cy="408382"/>
              </a:xfrm>
              <a:prstGeom prst="rect">
                <a:avLst/>
              </a:prstGeom>
              <a:blipFill>
                <a:blip r:embed="rId3"/>
                <a:stretch>
                  <a:fillRect l="-937" t="-5970" b="-149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30B374D-A4D5-4584-B5E5-8BAEA2B9032A}"/>
                  </a:ext>
                </a:extLst>
              </p:cNvPr>
              <p:cNvSpPr txBox="1"/>
              <p:nvPr/>
            </p:nvSpPr>
            <p:spPr>
              <a:xfrm>
                <a:off x="837828" y="1496678"/>
                <a:ext cx="5689442" cy="784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的译码方法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000" dirty="0"/>
                  <a:t>，称为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最大后验概率（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MAP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）译码</a:t>
                </a:r>
                <a:r>
                  <a:rPr lang="zh-CN" altLang="en-US" sz="2000" dirty="0"/>
                  <a:t>。</a:t>
                </a:r>
                <a:endParaRPr lang="en-US" altLang="zh-CN" sz="2000" dirty="0"/>
              </a:p>
              <a:p>
                <a:pPr>
                  <a:spcBef>
                    <a:spcPts val="600"/>
                  </a:spcBef>
                </a:pPr>
                <a:r>
                  <a:rPr lang="zh-CN" altLang="en-US" sz="2000" dirty="0"/>
                  <a:t>       根据贝叶斯公式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30B374D-A4D5-4584-B5E5-8BAEA2B90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28" y="1496678"/>
                <a:ext cx="5689442" cy="784830"/>
              </a:xfrm>
              <a:prstGeom prst="rect">
                <a:avLst/>
              </a:prstGeom>
              <a:blipFill>
                <a:blip r:embed="rId4"/>
                <a:stretch>
                  <a:fillRect l="-3319" t="-5469" r="-3212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135CC53-55C3-47B4-A228-DC332F9792AD}"/>
                  </a:ext>
                </a:extLst>
              </p:cNvPr>
              <p:cNvSpPr txBox="1"/>
              <p:nvPr/>
            </p:nvSpPr>
            <p:spPr>
              <a:xfrm>
                <a:off x="2061964" y="2252507"/>
                <a:ext cx="5689443" cy="6767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发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收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</m:func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b="1" i="1" smtClean="0">
                                      <a:latin typeface="Cambria Math" panose="02040503050406030204" pitchFamily="18" charset="0"/>
                                    </a:rPr>
                                    <m:t>收</m:t>
                                  </m:r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e>
                                  <m:r>
                                    <a:rPr lang="zh-CN" altLang="en-US" sz="2000" b="1" i="1" smtClean="0">
                                      <a:latin typeface="Cambria Math" panose="02040503050406030204" pitchFamily="18" charset="0"/>
                                    </a:rPr>
                                    <m:t>发</m:t>
                                  </m:r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发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  <m: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b="1" i="1">
                                      <a:latin typeface="Cambria Math" panose="02040503050406030204" pitchFamily="18" charset="0"/>
                                    </a:rPr>
                                    <m:t>收</m:t>
                                  </m:r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135CC53-55C3-47B4-A228-DC332F979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964" y="2252507"/>
                <a:ext cx="5689443" cy="676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2449213-34B7-45B9-96AA-263DB4E7CDE0}"/>
                  </a:ext>
                </a:extLst>
              </p:cNvPr>
              <p:cNvSpPr txBox="1"/>
              <p:nvPr/>
            </p:nvSpPr>
            <p:spPr>
              <a:xfrm>
                <a:off x="765820" y="2960350"/>
                <a:ext cx="10789870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其中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000" dirty="0"/>
                      <m:t>传递概率</m:t>
                    </m:r>
                    <m:r>
                      <m:rPr>
                        <m:sty m:val="p"/>
                      </m:rPr>
                      <a:rPr lang="en-US" altLang="zh-CN" sz="2000" i="1" dirty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收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发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r>
                  <a:rPr lang="zh-CN" altLang="en-US" sz="2000" dirty="0"/>
                  <a:t>由信道确定，而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⁡{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发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dirty="0"/>
                  <a:t>为事前概率仅与信源的统计特性有关，但常常不清楚或难以搞清，因此实现</a:t>
                </a:r>
                <a:r>
                  <a:rPr lang="en-US" altLang="zh-CN" sz="2000" dirty="0"/>
                  <a:t>MAP</a:t>
                </a:r>
                <a:r>
                  <a:rPr lang="zh-CN" altLang="en-US" sz="2000" dirty="0"/>
                  <a:t>译码一般很困难。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2449213-34B7-45B9-96AA-263DB4E7C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20" y="2960350"/>
                <a:ext cx="10789870" cy="707886"/>
              </a:xfrm>
              <a:prstGeom prst="rect">
                <a:avLst/>
              </a:prstGeom>
              <a:blipFill>
                <a:blip r:embed="rId6"/>
                <a:stretch>
                  <a:fillRect l="-1808" t="-6034" r="-1695" b="-14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0A17D66-CD75-49D3-9D00-DDA231206BA0}"/>
                  </a:ext>
                </a:extLst>
              </p:cNvPr>
              <p:cNvSpPr txBox="1"/>
              <p:nvPr/>
            </p:nvSpPr>
            <p:spPr>
              <a:xfrm>
                <a:off x="2638028" y="4305513"/>
                <a:ext cx="6562630" cy="4083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收</m:t>
                              </m:r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发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⁡{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收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发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0A17D66-CD75-49D3-9D00-DDA231206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028" y="4305513"/>
                <a:ext cx="6562630" cy="408382"/>
              </a:xfrm>
              <a:prstGeom prst="rect">
                <a:avLst/>
              </a:prstGeom>
              <a:blipFill>
                <a:blip r:embed="rId7"/>
                <a:stretch>
                  <a:fillRect l="-836" t="-5970" b="-149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08C77A3-B628-4E62-AB91-E465BC0952EA}"/>
                  </a:ext>
                </a:extLst>
              </p:cNvPr>
              <p:cNvSpPr txBox="1"/>
              <p:nvPr/>
            </p:nvSpPr>
            <p:spPr>
              <a:xfrm>
                <a:off x="1197868" y="3710362"/>
                <a:ext cx="468983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称译码方法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000" dirty="0"/>
                  <a:t>为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最大似然译码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(MLD)</a:t>
                </a:r>
                <a:r>
                  <a:rPr lang="zh-CN" altLang="en-US" sz="2000" dirty="0"/>
                  <a:t>，若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08C77A3-B628-4E62-AB91-E465BC095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868" y="3710362"/>
                <a:ext cx="4689831" cy="400110"/>
              </a:xfrm>
              <a:prstGeom prst="rect">
                <a:avLst/>
              </a:prstGeom>
              <a:blipFill>
                <a:blip r:embed="rId8"/>
                <a:stretch>
                  <a:fillRect l="-650" t="-12308" r="-650" b="-2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AE80426-1587-4A6D-81CE-4EEB53CA36DB}"/>
                  </a:ext>
                </a:extLst>
              </p:cNvPr>
              <p:cNvSpPr txBox="1"/>
              <p:nvPr/>
            </p:nvSpPr>
            <p:spPr>
              <a:xfrm>
                <a:off x="621804" y="4892928"/>
                <a:ext cx="922683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如果信源是等概分布的，即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⁡{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发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dirty="0"/>
                  <a:t>与码字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000" dirty="0"/>
                  <a:t>无关，则</a:t>
                </a:r>
                <a:r>
                  <a:rPr lang="en-US" altLang="zh-CN" sz="2000" dirty="0"/>
                  <a:t>MLD</a:t>
                </a:r>
                <a:r>
                  <a:rPr lang="zh-CN" altLang="en-US" sz="2000" dirty="0"/>
                  <a:t>与</a:t>
                </a:r>
                <a:r>
                  <a:rPr lang="en-US" altLang="zh-CN" sz="2000" dirty="0"/>
                  <a:t>MAP</a:t>
                </a:r>
                <a:r>
                  <a:rPr lang="zh-CN" altLang="en-US" sz="2000" dirty="0"/>
                  <a:t>译码等价。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AE80426-1587-4A6D-81CE-4EEB53CA3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04" y="4892928"/>
                <a:ext cx="9226836" cy="400110"/>
              </a:xfrm>
              <a:prstGeom prst="rect">
                <a:avLst/>
              </a:prstGeom>
              <a:blipFill>
                <a:blip r:embed="rId9"/>
                <a:stretch>
                  <a:fillRect l="-528" t="-12308" r="-661" b="-2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20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E9BA056-9EB7-4640-927F-6C52E5B99D72}"/>
              </a:ext>
            </a:extLst>
          </p:cNvPr>
          <p:cNvSpPr txBox="1"/>
          <p:nvPr/>
        </p:nvSpPr>
        <p:spPr>
          <a:xfrm>
            <a:off x="1197868" y="367585"/>
            <a:ext cx="3600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CN" sz="2400" b="1" dirty="0"/>
              <a:t>§6.2 </a:t>
            </a:r>
            <a:r>
              <a:rPr lang="zh-CN" altLang="en-US" sz="2400" b="1" dirty="0"/>
              <a:t>分组码的纠错能力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EB81690-AA2E-4693-B982-61B824FA4761}"/>
                  </a:ext>
                </a:extLst>
              </p:cNvPr>
              <p:cNvSpPr txBox="1"/>
              <p:nvPr/>
            </p:nvSpPr>
            <p:spPr>
              <a:xfrm>
                <a:off x="857663" y="791682"/>
                <a:ext cx="10801201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        对于任何离散集合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000" dirty="0"/>
                  <a:t>上的向量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，称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0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000" dirty="0"/>
                  <a:t>的不同分量的个数为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latin typeface="Cambria Math" panose="02040503050406030204" pitchFamily="18" charset="0"/>
                      </a:rPr>
                      <m:t>它们</m:t>
                    </m:r>
                  </m:oMath>
                </a14:m>
                <a:r>
                  <a:rPr lang="zh-CN" altLang="en-US" sz="2000" dirty="0"/>
                  <a:t>的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汉明</a:t>
                </a:r>
                <a:r>
                  <a:rPr lang="zh-CN" altLang="en-US" sz="2000" dirty="0"/>
                  <a:t>（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+mj-ea"/>
                    <a:ea typeface="+mj-ea"/>
                  </a:rPr>
                  <a:t>Hamming</a:t>
                </a:r>
                <a:r>
                  <a:rPr lang="zh-CN" altLang="en-US" sz="2000" dirty="0"/>
                  <a:t>）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距离</a:t>
                </a:r>
                <a:r>
                  <a:rPr lang="zh-CN" altLang="en-US" sz="2000" dirty="0"/>
                  <a:t>，记为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zh-CN" altLang="en-US" sz="2000" b="1" dirty="0"/>
                  <a:t> 例如，</a:t>
                </a:r>
                <a:r>
                  <a:rPr lang="en-US" altLang="zh-CN" sz="2000" b="1" dirty="0"/>
                  <a:t> </a:t>
                </a:r>
                <a:r>
                  <a:rPr lang="zh-CN" altLang="en-US" sz="20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=10101</m:t>
                    </m:r>
                  </m:oMath>
                </a14:m>
                <a:r>
                  <a:rPr lang="zh-CN" altLang="en-US" sz="20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=01100</m:t>
                    </m:r>
                  </m:oMath>
                </a14:m>
                <a:r>
                  <a:rPr lang="zh-CN" altLang="en-US" sz="2000" dirty="0"/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=3.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EB81690-AA2E-4693-B982-61B824FA4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663" y="791682"/>
                <a:ext cx="10801201" cy="707886"/>
              </a:xfrm>
              <a:prstGeom prst="rect">
                <a:avLst/>
              </a:prstGeom>
              <a:blipFill>
                <a:blip r:embed="rId2"/>
                <a:stretch>
                  <a:fillRect l="-1806" t="-6034" r="-1693" b="-129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54BF6B6-B89C-4956-9C5F-2E722F25553B}"/>
                  </a:ext>
                </a:extLst>
              </p:cNvPr>
              <p:cNvSpPr txBox="1"/>
              <p:nvPr/>
            </p:nvSpPr>
            <p:spPr>
              <a:xfrm>
                <a:off x="708071" y="1502009"/>
                <a:ext cx="8421869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       若将</a:t>
                </a:r>
                <a:r>
                  <a:rPr lang="en-US" altLang="zh-CN" sz="2000" dirty="0"/>
                  <a:t>2</a:t>
                </a:r>
                <a:r>
                  <a:rPr lang="zh-CN" altLang="en-US" sz="2000" dirty="0"/>
                  <a:t>元码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zh-CN" altLang="en-US" sz="2000" dirty="0"/>
                  <a:t>，应用于交叉概率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000" dirty="0"/>
                      <m:t>为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&lt;1/2</m:t>
                    </m:r>
                  </m:oMath>
                </a14:m>
                <a:r>
                  <a:rPr lang="zh-CN" altLang="en-US" sz="2000" dirty="0"/>
                  <a:t>的二元对称信道，则对任何接收向量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，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54BF6B6-B89C-4956-9C5F-2E722F255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71" y="1502009"/>
                <a:ext cx="8421869" cy="707886"/>
              </a:xfrm>
              <a:prstGeom prst="rect">
                <a:avLst/>
              </a:prstGeom>
              <a:blipFill>
                <a:blip r:embed="rId3"/>
                <a:stretch>
                  <a:fillRect l="-145" t="-5983" r="-289" b="-128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521D553-7996-48B6-AC90-B26C06A9371E}"/>
              </a:ext>
            </a:extLst>
          </p:cNvPr>
          <p:cNvCxnSpPr>
            <a:cxnSpLocks/>
          </p:cNvCxnSpPr>
          <p:nvPr/>
        </p:nvCxnSpPr>
        <p:spPr>
          <a:xfrm>
            <a:off x="9722524" y="1521938"/>
            <a:ext cx="136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7A0E211-2082-408B-B3DC-9CAC920798D1}"/>
              </a:ext>
            </a:extLst>
          </p:cNvPr>
          <p:cNvCxnSpPr>
            <a:cxnSpLocks/>
          </p:cNvCxnSpPr>
          <p:nvPr/>
        </p:nvCxnSpPr>
        <p:spPr>
          <a:xfrm flipV="1">
            <a:off x="9722524" y="1521938"/>
            <a:ext cx="1368152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5DD07FA-FD7C-44C6-8172-5E8815183BC2}"/>
              </a:ext>
            </a:extLst>
          </p:cNvPr>
          <p:cNvCxnSpPr>
            <a:cxnSpLocks/>
          </p:cNvCxnSpPr>
          <p:nvPr/>
        </p:nvCxnSpPr>
        <p:spPr>
          <a:xfrm>
            <a:off x="9722524" y="2386034"/>
            <a:ext cx="136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963A5F9-C1C1-4A1D-B5F6-551111A9DB2A}"/>
              </a:ext>
            </a:extLst>
          </p:cNvPr>
          <p:cNvCxnSpPr>
            <a:cxnSpLocks/>
          </p:cNvCxnSpPr>
          <p:nvPr/>
        </p:nvCxnSpPr>
        <p:spPr>
          <a:xfrm>
            <a:off x="9722524" y="1521938"/>
            <a:ext cx="1368152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27E2930-5809-496D-A2DE-AEF5CB765917}"/>
                  </a:ext>
                </a:extLst>
              </p:cNvPr>
              <p:cNvSpPr txBox="1"/>
              <p:nvPr/>
            </p:nvSpPr>
            <p:spPr>
              <a:xfrm>
                <a:off x="9434492" y="1383438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27E2930-5809-496D-A2DE-AEF5CB765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492" y="1383438"/>
                <a:ext cx="192360" cy="276999"/>
              </a:xfrm>
              <a:prstGeom prst="rect">
                <a:avLst/>
              </a:prstGeom>
              <a:blipFill>
                <a:blip r:embed="rId4"/>
                <a:stretch>
                  <a:fillRect l="-45161" r="-9677" b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686F7E0-E2B3-4739-8F39-D6EAEA28A1CB}"/>
                  </a:ext>
                </a:extLst>
              </p:cNvPr>
              <p:cNvSpPr txBox="1"/>
              <p:nvPr/>
            </p:nvSpPr>
            <p:spPr>
              <a:xfrm>
                <a:off x="11203624" y="1383437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686F7E0-E2B3-4739-8F39-D6EAEA28A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3624" y="1383437"/>
                <a:ext cx="192360" cy="276999"/>
              </a:xfrm>
              <a:prstGeom prst="rect">
                <a:avLst/>
              </a:prstGeom>
              <a:blipFill>
                <a:blip r:embed="rId5"/>
                <a:stretch>
                  <a:fillRect l="-45161" r="-9677" b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83AB09F-D5F8-49BD-AAEF-A53B32260412}"/>
                  </a:ext>
                </a:extLst>
              </p:cNvPr>
              <p:cNvSpPr txBox="1"/>
              <p:nvPr/>
            </p:nvSpPr>
            <p:spPr>
              <a:xfrm>
                <a:off x="9436972" y="2159619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83AB09F-D5F8-49BD-AAEF-A53B32260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972" y="2159619"/>
                <a:ext cx="192360" cy="276999"/>
              </a:xfrm>
              <a:prstGeom prst="rect">
                <a:avLst/>
              </a:prstGeom>
              <a:blipFill>
                <a:blip r:embed="rId6"/>
                <a:stretch>
                  <a:fillRect l="-43750" r="-6250" b="-108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52C7DC0-1E09-4D11-AFB2-BCBAE261A606}"/>
                  </a:ext>
                </a:extLst>
              </p:cNvPr>
              <p:cNvSpPr txBox="1"/>
              <p:nvPr/>
            </p:nvSpPr>
            <p:spPr>
              <a:xfrm>
                <a:off x="11203624" y="2159619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52C7DC0-1E09-4D11-AFB2-BCBAE261A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3624" y="2159619"/>
                <a:ext cx="192360" cy="276999"/>
              </a:xfrm>
              <a:prstGeom prst="rect">
                <a:avLst/>
              </a:prstGeom>
              <a:blipFill>
                <a:blip r:embed="rId7"/>
                <a:stretch>
                  <a:fillRect l="-45161" r="-9677" b="-108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AA94275-E6D8-41F0-8247-A9A9DB3602FA}"/>
                  </a:ext>
                </a:extLst>
              </p:cNvPr>
              <p:cNvSpPr txBox="1"/>
              <p:nvPr/>
            </p:nvSpPr>
            <p:spPr>
              <a:xfrm>
                <a:off x="9904316" y="1634258"/>
                <a:ext cx="19518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AA94275-E6D8-41F0-8247-A9A9DB360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316" y="1634258"/>
                <a:ext cx="195182" cy="276999"/>
              </a:xfrm>
              <a:prstGeom prst="rect">
                <a:avLst/>
              </a:prstGeom>
              <a:blipFill>
                <a:blip r:embed="rId8"/>
                <a:stretch>
                  <a:fillRect l="-43750" r="-9375" b="-282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F8FB2DC-393C-43C0-BD0E-D1364A354FE9}"/>
                  </a:ext>
                </a:extLst>
              </p:cNvPr>
              <p:cNvSpPr txBox="1"/>
              <p:nvPr/>
            </p:nvSpPr>
            <p:spPr>
              <a:xfrm>
                <a:off x="9892861" y="1936388"/>
                <a:ext cx="19518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F8FB2DC-393C-43C0-BD0E-D1364A354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2861" y="1936388"/>
                <a:ext cx="195182" cy="276999"/>
              </a:xfrm>
              <a:prstGeom prst="rect">
                <a:avLst/>
              </a:prstGeom>
              <a:blipFill>
                <a:blip r:embed="rId9"/>
                <a:stretch>
                  <a:fillRect l="-43750" r="-9375" b="-3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872CD01-9A37-41CA-95ED-5F84949695AB}"/>
                  </a:ext>
                </a:extLst>
              </p:cNvPr>
              <p:cNvSpPr txBox="1"/>
              <p:nvPr/>
            </p:nvSpPr>
            <p:spPr>
              <a:xfrm>
                <a:off x="10145982" y="1222569"/>
                <a:ext cx="59913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872CD01-9A37-41CA-95ED-5F849496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5982" y="1222569"/>
                <a:ext cx="599138" cy="276999"/>
              </a:xfrm>
              <a:prstGeom prst="rect">
                <a:avLst/>
              </a:prstGeom>
              <a:blipFill>
                <a:blip r:embed="rId10"/>
                <a:stretch>
                  <a:fillRect l="-12121" r="-2020" b="-3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CE7F18E-9F1A-4F24-8145-00F4A4CF6028}"/>
                  </a:ext>
                </a:extLst>
              </p:cNvPr>
              <p:cNvSpPr txBox="1"/>
              <p:nvPr/>
            </p:nvSpPr>
            <p:spPr>
              <a:xfrm>
                <a:off x="10145982" y="2347283"/>
                <a:ext cx="59913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CE7F18E-9F1A-4F24-8145-00F4A4CF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5982" y="2347283"/>
                <a:ext cx="599138" cy="276999"/>
              </a:xfrm>
              <a:prstGeom prst="rect">
                <a:avLst/>
              </a:prstGeom>
              <a:blipFill>
                <a:blip r:embed="rId11"/>
                <a:stretch>
                  <a:fillRect l="-12121" r="-2020" b="-3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CAA78FF-6390-420C-8182-9EB23D6CA47C}"/>
                  </a:ext>
                </a:extLst>
              </p:cNvPr>
              <p:cNvSpPr txBox="1"/>
              <p:nvPr/>
            </p:nvSpPr>
            <p:spPr>
              <a:xfrm>
                <a:off x="1629916" y="2264902"/>
                <a:ext cx="5807006" cy="328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m:rPr>
                              <m:sty m:val="p"/>
                            </m:rPr>
                            <a:rPr lang="en-US" altLang="zh-CN" sz="200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收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发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e>
                      </m:func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CAA78FF-6390-420C-8182-9EB23D6CA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916" y="2264902"/>
                <a:ext cx="5807006" cy="328680"/>
              </a:xfrm>
              <a:prstGeom prst="rect">
                <a:avLst/>
              </a:prstGeom>
              <a:blipFill>
                <a:blip r:embed="rId12"/>
                <a:stretch>
                  <a:fillRect t="-1887" b="-377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1032B83F-A82C-4B40-AED5-2EF9C51BFA2B}"/>
              </a:ext>
            </a:extLst>
          </p:cNvPr>
          <p:cNvSpPr txBox="1"/>
          <p:nvPr/>
        </p:nvSpPr>
        <p:spPr>
          <a:xfrm>
            <a:off x="594783" y="3467239"/>
            <a:ext cx="1080120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sz="2000" dirty="0"/>
              <a:t>于是</a:t>
            </a:r>
            <a:r>
              <a:rPr lang="en-US" altLang="zh-CN" sz="2000" dirty="0"/>
              <a:t>MLD</a:t>
            </a:r>
            <a:r>
              <a:rPr lang="zh-CN" altLang="en-US" sz="2000" dirty="0"/>
              <a:t>相当于寻找与接收向量汉明距离最小的码字，因此二元对称信道上的</a:t>
            </a:r>
            <a:r>
              <a:rPr lang="en-US" altLang="zh-CN" sz="2000" dirty="0"/>
              <a:t>MLD</a:t>
            </a:r>
            <a:r>
              <a:rPr lang="zh-CN" altLang="en-US" sz="2000" dirty="0"/>
              <a:t>又称为</a:t>
            </a:r>
            <a:r>
              <a:rPr lang="zh-CN" altLang="en-US" sz="2000" dirty="0">
                <a:solidFill>
                  <a:srgbClr val="C00000"/>
                </a:solidFill>
              </a:rPr>
              <a:t>最小汉明距离译码</a:t>
            </a:r>
            <a:r>
              <a:rPr lang="zh-CN" altLang="en-US" sz="2000" dirty="0"/>
              <a:t>或</a:t>
            </a:r>
            <a:r>
              <a:rPr lang="zh-CN" altLang="en-US" sz="2000" dirty="0">
                <a:solidFill>
                  <a:srgbClr val="C00000"/>
                </a:solidFill>
              </a:rPr>
              <a:t>最近邻译码</a:t>
            </a:r>
            <a:r>
              <a:rPr lang="zh-CN" altLang="en-US" sz="2000" dirty="0"/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7881A44-B450-4D53-B451-43D8440EEC82}"/>
                  </a:ext>
                </a:extLst>
              </p:cNvPr>
              <p:cNvSpPr txBox="1"/>
              <p:nvPr/>
            </p:nvSpPr>
            <p:spPr>
              <a:xfrm>
                <a:off x="708071" y="4286833"/>
                <a:ext cx="5555365" cy="19389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dirty="0"/>
                  <a:t>        </a:t>
                </a:r>
                <a:r>
                  <a:rPr lang="zh-CN" altLang="en-US" sz="2000" dirty="0"/>
                  <a:t>关于汉明距离我们有如下的简单结论。</a:t>
                </a:r>
                <a:endParaRPr lang="en-US" altLang="zh-CN" sz="2000" dirty="0"/>
              </a:p>
              <a:p>
                <a:r>
                  <a:rPr lang="zh-CN" altLang="en-US" sz="2000" b="1" dirty="0"/>
                  <a:t>定理</a:t>
                </a:r>
                <a:r>
                  <a:rPr lang="en-US" altLang="zh-CN" sz="2000" b="1" dirty="0"/>
                  <a:t>6.2:</a:t>
                </a:r>
                <a:r>
                  <a:rPr lang="en-US" altLang="zh-CN" sz="2000" dirty="0"/>
                  <a:t> </a:t>
                </a:r>
                <a:r>
                  <a:rPr lang="zh-CN" altLang="en-US" sz="20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，则</a:t>
                </a:r>
                <a:endParaRPr lang="en-US" altLang="zh-CN" sz="2000" dirty="0"/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en-US" altLang="zh-CN" sz="20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/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b="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zh-CN" sz="2000" dirty="0"/>
                  <a:t>.</a:t>
                </a:r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altLang="zh-CN" sz="2000" dirty="0"/>
                  <a:t>. (</a:t>
                </a:r>
                <a:r>
                  <a:rPr lang="zh-CN" altLang="en-US" sz="2000" dirty="0"/>
                  <a:t>三角不等式</a:t>
                </a:r>
                <a:r>
                  <a:rPr lang="en-US" altLang="zh-CN" sz="2000" dirty="0"/>
                  <a:t>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7881A44-B450-4D53-B451-43D8440EE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71" y="4286833"/>
                <a:ext cx="5555365" cy="1938992"/>
              </a:xfrm>
              <a:prstGeom prst="rect">
                <a:avLst/>
              </a:prstGeom>
              <a:blipFill>
                <a:blip r:embed="rId13"/>
                <a:stretch>
                  <a:fillRect l="-659" t="-1887" r="-768" b="-53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AA35CD0-BB6C-4FA5-A548-56DE43D00C6B}"/>
                  </a:ext>
                </a:extLst>
              </p:cNvPr>
              <p:cNvSpPr txBox="1"/>
              <p:nvPr/>
            </p:nvSpPr>
            <p:spPr>
              <a:xfrm>
                <a:off x="7186624" y="4516210"/>
                <a:ext cx="3904052" cy="167956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dirty="0">
                    <a:solidFill>
                      <a:srgbClr val="00B0F0"/>
                    </a:solidFill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>
                    <a:solidFill>
                      <a:srgbClr val="00B0F0"/>
                    </a:solidFill>
                  </a:rPr>
                  <a:t>，则三角不等式显然成立。对于一般的情形，则由</a:t>
                </a:r>
                <a:endParaRPr lang="en-US" altLang="zh-CN" dirty="0">
                  <a:solidFill>
                    <a:srgbClr val="00B0F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zh-CN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altLang="zh-CN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>
                  <a:solidFill>
                    <a:srgbClr val="00B0F0"/>
                  </a:solidFill>
                </a:endParaRPr>
              </a:p>
              <a:p>
                <a:r>
                  <a:rPr lang="zh-CN" altLang="en-US" dirty="0">
                    <a:solidFill>
                      <a:srgbClr val="00B0F0"/>
                    </a:solidFill>
                  </a:rPr>
                  <a:t>亦可得三角不等式。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AA35CD0-BB6C-4FA5-A548-56DE43D00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624" y="4516210"/>
                <a:ext cx="3904052" cy="1679562"/>
              </a:xfrm>
              <a:prstGeom prst="rect">
                <a:avLst/>
              </a:prstGeom>
              <a:blipFill>
                <a:blip r:embed="rId14"/>
                <a:stretch>
                  <a:fillRect t="-1805" b="-433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BC2FD90-9181-4405-9662-EFD9CDCF237F}"/>
                  </a:ext>
                </a:extLst>
              </p:cNvPr>
              <p:cNvSpPr/>
              <p:nvPr/>
            </p:nvSpPr>
            <p:spPr>
              <a:xfrm>
                <a:off x="4150196" y="2626514"/>
                <a:ext cx="3014415" cy="866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BC2FD90-9181-4405-9662-EFD9CDCF23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196" y="2626514"/>
                <a:ext cx="3014415" cy="86645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010584C-2DAF-4782-9653-F2DAB4275FA6}"/>
              </a:ext>
            </a:extLst>
          </p:cNvPr>
          <p:cNvCxnSpPr>
            <a:stCxn id="23" idx="1"/>
          </p:cNvCxnSpPr>
          <p:nvPr/>
        </p:nvCxnSpPr>
        <p:spPr>
          <a:xfrm flipH="1">
            <a:off x="6166420" y="5355991"/>
            <a:ext cx="1020204" cy="678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78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3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8ADD84B-8D4E-41B3-9BC4-845B409241A7}"/>
                  </a:ext>
                </a:extLst>
              </p:cNvPr>
              <p:cNvSpPr txBox="1"/>
              <p:nvPr/>
            </p:nvSpPr>
            <p:spPr>
              <a:xfrm>
                <a:off x="749353" y="692696"/>
                <a:ext cx="10690117" cy="21698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zh-CN" altLang="en-US" sz="2000" dirty="0"/>
                  <a:t>          码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的不同码字之间的汉明距离的最小值称为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的最小汉明距离</a:t>
                </a:r>
                <a:r>
                  <a:rPr lang="zh-CN" altLang="en-US" sz="2000" dirty="0"/>
                  <a:t>，记为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/>
              </a:p>
              <a:p>
                <a:pPr marL="342900" indent="-342900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若接收向量中错误的个数至少是</a:t>
                </a:r>
                <a:r>
                  <a:rPr lang="en-US" altLang="zh-CN" sz="2000" dirty="0"/>
                  <a:t>1</a:t>
                </a:r>
                <a:r>
                  <a:rPr lang="zh-CN" altLang="en-US" sz="2000" dirty="0"/>
                  <a:t>且不超过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sz="2000" dirty="0"/>
                  <a:t>时，恒可判断接收向量不是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中的码字，则称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</a:rPr>
                  <a:t>可检测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</a:rPr>
                  <a:t>个错误</a:t>
                </a:r>
                <a:r>
                  <a:rPr lang="zh-CN" altLang="en-US" sz="2000" dirty="0"/>
                  <a:t>。</a:t>
                </a:r>
                <a:endParaRPr lang="en-US" altLang="zh-CN" sz="2000" dirty="0"/>
              </a:p>
              <a:p>
                <a:pPr marL="342900" indent="-342900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若接收向量中错误的个数不超过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/>
                  <a:t>时，恒可将发送码字确定出来，则称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</a:rPr>
                  <a:t>可纠正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</a:rPr>
                  <a:t>个错误</a:t>
                </a:r>
                <a:r>
                  <a:rPr lang="zh-CN" altLang="en-US" sz="2000" dirty="0"/>
                  <a:t>。</a:t>
                </a:r>
                <a:endParaRPr lang="en-US" altLang="zh-CN" sz="2000" dirty="0"/>
              </a:p>
              <a:p>
                <a:pPr marL="342900" indent="-342900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若接收向量中有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sz="2000" dirty="0">
                    <a:solidFill>
                      <a:srgbClr val="00B0F0"/>
                    </a:solidFill>
                  </a:rPr>
                  <a:t>个删除</a:t>
                </a:r>
                <a:r>
                  <a:rPr lang="zh-CN" altLang="en-US" sz="2000" dirty="0"/>
                  <a:t>并且未被删除的位置上有至多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/>
                  <a:t>个错误时，恒可将发送码字确定出来，则称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</a:rPr>
                  <a:t>可纠正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</a:rPr>
                  <a:t>个删除和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</a:rPr>
                  <a:t>个错误</a:t>
                </a:r>
                <a:r>
                  <a:rPr lang="zh-CN" altLang="en-US" sz="2000" dirty="0"/>
                  <a:t>。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8ADD84B-8D4E-41B3-9BC4-845B40924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53" y="692696"/>
                <a:ext cx="10690117" cy="2169825"/>
              </a:xfrm>
              <a:prstGeom prst="rect">
                <a:avLst/>
              </a:prstGeom>
              <a:blipFill>
                <a:blip r:embed="rId2"/>
                <a:stretch>
                  <a:fillRect l="-1710" t="-1685" r="-1710" b="-39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F66A183-9635-458C-8C83-35DE22522C63}"/>
                  </a:ext>
                </a:extLst>
              </p:cNvPr>
              <p:cNvSpPr txBox="1"/>
              <p:nvPr/>
            </p:nvSpPr>
            <p:spPr>
              <a:xfrm>
                <a:off x="618733" y="2892205"/>
                <a:ext cx="6840760" cy="1323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定理</a:t>
                </a:r>
                <a:r>
                  <a:rPr lang="en-US" altLang="zh-CN" sz="2000" b="1" dirty="0"/>
                  <a:t>6.3:</a:t>
                </a:r>
                <a:r>
                  <a:rPr lang="en-US" altLang="zh-CN" sz="2000" dirty="0"/>
                  <a:t> </a:t>
                </a:r>
                <a:r>
                  <a:rPr lang="zh-CN" altLang="en-US" sz="20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是一个分组码，则</a:t>
                </a:r>
                <a:endParaRPr lang="en-US" altLang="zh-CN" sz="2000" dirty="0"/>
              </a:p>
              <a:p>
                <a:pPr marL="457200" indent="-457200">
                  <a:buFont typeface="+mj-ea"/>
                  <a:buAutoNum type="circleNumDbPlain"/>
                </a:pPr>
                <a:r>
                  <a:rPr lang="en-US" altLang="zh-CN" sz="20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能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检测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个错误当且仅当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/>
              </a:p>
              <a:p>
                <a:pPr marL="457200" indent="-457200">
                  <a:buFont typeface="+mj-ea"/>
                  <a:buAutoNum type="circleNumDbPlain"/>
                </a:pP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能纠正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/>
                  <a:t>个错误当且仅当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/>
              </a:p>
              <a:p>
                <a:pPr marL="457200" indent="-457200">
                  <a:buFont typeface="+mj-ea"/>
                  <a:buAutoNum type="circleNumDbPlain"/>
                </a:pP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/>
                  <a:t>能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纠正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个删除和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个错误</a:t>
                </a:r>
                <a:r>
                  <a:rPr lang="zh-CN" altLang="en-US" sz="2000" dirty="0"/>
                  <a:t>当且仅当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F66A183-9635-458C-8C83-35DE22522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" y="2892205"/>
                <a:ext cx="6840760" cy="1323439"/>
              </a:xfrm>
              <a:prstGeom prst="rect">
                <a:avLst/>
              </a:prstGeom>
              <a:blipFill>
                <a:blip r:embed="rId3"/>
                <a:stretch>
                  <a:fillRect l="-89" t="-2752" b="-64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DCE7F95-494A-4F60-AD8F-4787A7BC87CB}"/>
                  </a:ext>
                </a:extLst>
              </p:cNvPr>
              <p:cNvSpPr txBox="1"/>
              <p:nvPr/>
            </p:nvSpPr>
            <p:spPr>
              <a:xfrm>
                <a:off x="658670" y="4245328"/>
                <a:ext cx="1083720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b="1" dirty="0"/>
                  <a:t>证明：</a:t>
                </a:r>
                <a:r>
                  <a:rPr lang="zh-CN" altLang="en-US" sz="2000" dirty="0"/>
                  <a:t>① “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zh-CN" altLang="en-US" sz="2000" dirty="0"/>
                  <a:t>”：若有互异码字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/>
                  <a:t>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sz="2000" dirty="0"/>
                  <a:t>，则当发送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/>
                  <a:t>而发生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个错误变成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sz="2000" dirty="0"/>
                  <a:t>，不能发现错误。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DCE7F95-494A-4F60-AD8F-4787A7BC8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70" y="4245328"/>
                <a:ext cx="10837204" cy="707886"/>
              </a:xfrm>
              <a:prstGeom prst="rect">
                <a:avLst/>
              </a:prstGeom>
              <a:blipFill>
                <a:blip r:embed="rId4"/>
                <a:stretch>
                  <a:fillRect l="-562" t="-5983" r="-619" b="-128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C997B4B-1558-4E3C-9D4B-C447C9FEF42E}"/>
                  </a:ext>
                </a:extLst>
              </p:cNvPr>
              <p:cNvSpPr txBox="1"/>
              <p:nvPr/>
            </p:nvSpPr>
            <p:spPr>
              <a:xfrm>
                <a:off x="692679" y="4982898"/>
                <a:ext cx="10902131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“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⟸</m:t>
                    </m:r>
                  </m:oMath>
                </a14:m>
                <a:r>
                  <a:rPr lang="zh-CN" altLang="en-US" sz="2000" dirty="0"/>
                  <a:t>”：若接收向量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000" dirty="0"/>
                  <a:t>中至少有一个错误且错误数不超过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sz="2000" dirty="0"/>
                  <a:t>，则对于发送码字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000" dirty="0"/>
                  <a:t>有</a:t>
                </a:r>
                <a14:m>
                  <m:oMath xmlns:m="http://schemas.openxmlformats.org/officeDocument/2006/math"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CN" sz="2000" dirty="0"/>
                  <a:t>. </a:t>
                </a:r>
                <a:r>
                  <a:rPr lang="zh-CN" altLang="en-US" sz="2000" dirty="0"/>
                  <a:t>因为对任何码字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∖{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dirty="0"/>
                  <a:t>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+1&gt;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r>
                  <a:rPr lang="zh-CN" altLang="en-US" sz="2000" dirty="0"/>
                  <a:t>，故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000" dirty="0"/>
                  <a:t>一定不是码字，即这样的错误可被检出。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C997B4B-1558-4E3C-9D4B-C447C9FEF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79" y="4982898"/>
                <a:ext cx="10902131" cy="1015663"/>
              </a:xfrm>
              <a:prstGeom prst="rect">
                <a:avLst/>
              </a:prstGeom>
              <a:blipFill>
                <a:blip r:embed="rId5"/>
                <a:stretch>
                  <a:fillRect l="-951" t="-3593" r="-1510" b="-89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015E25A-E032-4330-95E8-D13AB78D9F9C}"/>
                  </a:ext>
                </a:extLst>
              </p:cNvPr>
              <p:cNvSpPr txBox="1"/>
              <p:nvPr/>
            </p:nvSpPr>
            <p:spPr>
              <a:xfrm>
                <a:off x="832184" y="673620"/>
                <a:ext cx="921702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② “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zh-CN" altLang="en-US" sz="2000" dirty="0"/>
                  <a:t>”：设有互异码字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/>
                  <a:t>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)≤2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/>
                  <a:t>，取向量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使得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015E25A-E032-4330-95E8-D13AB78D9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84" y="673620"/>
                <a:ext cx="9217024" cy="400110"/>
              </a:xfrm>
              <a:prstGeom prst="rect">
                <a:avLst/>
              </a:prstGeom>
              <a:blipFill>
                <a:blip r:embed="rId2"/>
                <a:stretch>
                  <a:fillRect l="-463" t="-12308" r="-662" b="-246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9665507-7E8D-417F-BEB4-755254F82136}"/>
                  </a:ext>
                </a:extLst>
              </p:cNvPr>
              <p:cNvSpPr txBox="1"/>
              <p:nvPr/>
            </p:nvSpPr>
            <p:spPr>
              <a:xfrm>
                <a:off x="2538940" y="1181742"/>
                <a:ext cx="290175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000" dirty="0"/>
                  <a:t>.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9665507-7E8D-417F-BEB4-755254F82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940" y="1181742"/>
                <a:ext cx="2901756" cy="307777"/>
              </a:xfrm>
              <a:prstGeom prst="rect">
                <a:avLst/>
              </a:prstGeom>
              <a:blipFill>
                <a:blip r:embed="rId3"/>
                <a:stretch>
                  <a:fillRect l="-2306" t="-26000" r="-4403" b="-5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FF4CCB6E-BA39-4A42-915C-1E31212F5B71}"/>
              </a:ext>
            </a:extLst>
          </p:cNvPr>
          <p:cNvSpPr/>
          <p:nvPr/>
        </p:nvSpPr>
        <p:spPr>
          <a:xfrm>
            <a:off x="6906887" y="1804754"/>
            <a:ext cx="1440160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475436E-3A2F-4830-9A31-F813F51D809D}"/>
              </a:ext>
            </a:extLst>
          </p:cNvPr>
          <p:cNvSpPr/>
          <p:nvPr/>
        </p:nvSpPr>
        <p:spPr>
          <a:xfrm>
            <a:off x="8347047" y="1804754"/>
            <a:ext cx="2088232" cy="216024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52ACAF-7EFA-4F80-969A-B9D44B5A2A12}"/>
              </a:ext>
            </a:extLst>
          </p:cNvPr>
          <p:cNvSpPr/>
          <p:nvPr/>
        </p:nvSpPr>
        <p:spPr>
          <a:xfrm>
            <a:off x="8347047" y="2020778"/>
            <a:ext cx="2088232" cy="184086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FF588DD-57D6-4DE6-BA5C-0DC8A5C8D52D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6906887" y="2004809"/>
            <a:ext cx="1440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51F91C08-C3FB-4128-9F2B-0F5C1942DCC6}"/>
              </a:ext>
            </a:extLst>
          </p:cNvPr>
          <p:cNvSpPr/>
          <p:nvPr/>
        </p:nvSpPr>
        <p:spPr>
          <a:xfrm>
            <a:off x="6906887" y="2464153"/>
            <a:ext cx="1440160" cy="1759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98200B-745D-43D1-897C-796BE2698C36}"/>
              </a:ext>
            </a:extLst>
          </p:cNvPr>
          <p:cNvSpPr/>
          <p:nvPr/>
        </p:nvSpPr>
        <p:spPr>
          <a:xfrm>
            <a:off x="8347047" y="2464153"/>
            <a:ext cx="1080120" cy="175954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34AF97D-6B70-4D83-8F22-EDA9F543163D}"/>
              </a:ext>
            </a:extLst>
          </p:cNvPr>
          <p:cNvSpPr/>
          <p:nvPr/>
        </p:nvSpPr>
        <p:spPr>
          <a:xfrm>
            <a:off x="9427167" y="2464153"/>
            <a:ext cx="1008112" cy="184086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3C5A830A-5697-477B-9936-2D14554DF2D7}"/>
              </a:ext>
            </a:extLst>
          </p:cNvPr>
          <p:cNvSpPr/>
          <p:nvPr/>
        </p:nvSpPr>
        <p:spPr>
          <a:xfrm rot="5400000">
            <a:off x="9283150" y="564647"/>
            <a:ext cx="216026" cy="2088232"/>
          </a:xfrm>
          <a:prstGeom prst="leftBrace">
            <a:avLst>
              <a:gd name="adj1" fmla="val 8333"/>
              <a:gd name="adj2" fmla="val 493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BD850121-4A0C-42EC-AF39-CF33168912BB}"/>
              </a:ext>
            </a:extLst>
          </p:cNvPr>
          <p:cNvSpPr/>
          <p:nvPr/>
        </p:nvSpPr>
        <p:spPr>
          <a:xfrm rot="16200000">
            <a:off x="8799130" y="2324204"/>
            <a:ext cx="175954" cy="10801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3828FA21-63FC-448A-BE88-03BC99C1240F}"/>
              </a:ext>
            </a:extLst>
          </p:cNvPr>
          <p:cNvSpPr/>
          <p:nvPr/>
        </p:nvSpPr>
        <p:spPr>
          <a:xfrm rot="16200000">
            <a:off x="9843246" y="2399279"/>
            <a:ext cx="175953" cy="93610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10612F9-CAB7-4944-96A5-375A7392AB1E}"/>
                  </a:ext>
                </a:extLst>
              </p:cNvPr>
              <p:cNvSpPr txBox="1"/>
              <p:nvPr/>
            </p:nvSpPr>
            <p:spPr>
              <a:xfrm>
                <a:off x="10939335" y="1686066"/>
                <a:ext cx="28315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10612F9-CAB7-4944-96A5-375A7392A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335" y="1686066"/>
                <a:ext cx="283154" cy="276999"/>
              </a:xfrm>
              <a:prstGeom prst="rect">
                <a:avLst/>
              </a:prstGeom>
              <a:blipFill>
                <a:blip r:embed="rId4"/>
                <a:stretch>
                  <a:fillRect l="-23913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2ACA248-31BE-482F-8930-5C5ADC200E96}"/>
                  </a:ext>
                </a:extLst>
              </p:cNvPr>
              <p:cNvSpPr txBox="1"/>
              <p:nvPr/>
            </p:nvSpPr>
            <p:spPr>
              <a:xfrm>
                <a:off x="10939335" y="1980778"/>
                <a:ext cx="28847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2ACA248-31BE-482F-8930-5C5ADC200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335" y="1980778"/>
                <a:ext cx="288477" cy="276999"/>
              </a:xfrm>
              <a:prstGeom prst="rect">
                <a:avLst/>
              </a:prstGeom>
              <a:blipFill>
                <a:blip r:embed="rId5"/>
                <a:stretch>
                  <a:fillRect l="-23404" b="-2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501280A-660B-40C7-BBC0-E9FF7B18667A}"/>
                  </a:ext>
                </a:extLst>
              </p:cNvPr>
              <p:cNvSpPr txBox="1"/>
              <p:nvPr/>
            </p:nvSpPr>
            <p:spPr>
              <a:xfrm>
                <a:off x="10947585" y="2363108"/>
                <a:ext cx="21319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501280A-660B-40C7-BBC0-E9FF7B186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7585" y="2363108"/>
                <a:ext cx="213199" cy="276999"/>
              </a:xfrm>
              <a:prstGeom prst="rect">
                <a:avLst/>
              </a:prstGeom>
              <a:blipFill>
                <a:blip r:embed="rId6"/>
                <a:stretch>
                  <a:fillRect l="-28571" b="-4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B8B8186-7F02-4B94-AA84-69A381DF7DA7}"/>
                  </a:ext>
                </a:extLst>
              </p:cNvPr>
              <p:cNvSpPr txBox="1"/>
              <p:nvPr/>
            </p:nvSpPr>
            <p:spPr>
              <a:xfrm>
                <a:off x="9190756" y="1124744"/>
                <a:ext cx="54482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B8B8186-7F02-4B94-AA84-69A381DF7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56" y="1124744"/>
                <a:ext cx="544829" cy="276999"/>
              </a:xfrm>
              <a:prstGeom prst="rect">
                <a:avLst/>
              </a:prstGeom>
              <a:blipFill>
                <a:blip r:embed="rId7"/>
                <a:stretch>
                  <a:fillRect l="-15730" r="-7865" b="-4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50AE9D9-FD7C-44D5-8779-E515A82C4154}"/>
                  </a:ext>
                </a:extLst>
              </p:cNvPr>
              <p:cNvSpPr txBox="1"/>
              <p:nvPr/>
            </p:nvSpPr>
            <p:spPr>
              <a:xfrm>
                <a:off x="8587126" y="3086422"/>
                <a:ext cx="639534" cy="5478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50AE9D9-FD7C-44D5-8779-E515A82C4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126" y="3086422"/>
                <a:ext cx="639534" cy="5478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E2E197A-901F-4C7C-B2AC-760D4A32D6BD}"/>
                  </a:ext>
                </a:extLst>
              </p:cNvPr>
              <p:cNvSpPr txBox="1"/>
              <p:nvPr/>
            </p:nvSpPr>
            <p:spPr>
              <a:xfrm>
                <a:off x="9611455" y="3086422"/>
                <a:ext cx="639534" cy="5478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E2E197A-901F-4C7C-B2AC-760D4A32D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455" y="3086422"/>
                <a:ext cx="639534" cy="5478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62F7449-505B-40CB-ADF5-8D0E3B91374A}"/>
                  </a:ext>
                </a:extLst>
              </p:cNvPr>
              <p:cNvSpPr txBox="1"/>
              <p:nvPr/>
            </p:nvSpPr>
            <p:spPr>
              <a:xfrm>
                <a:off x="743307" y="1590237"/>
                <a:ext cx="5596238" cy="19357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000" dirty="0"/>
                  <a:t>事实上这样的向量可按右图所示选取。</a:t>
                </a:r>
                <a:endParaRPr lang="en-US" altLang="zh-CN" sz="2000" dirty="0"/>
              </a:p>
              <a:p>
                <a:r>
                  <a:rPr lang="zh-CN" altLang="en-US" sz="2000" dirty="0"/>
                  <a:t>于是当发送码字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</a:rPr>
                      <m:t>接收到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zh-CN" altLang="en-US" sz="2000" dirty="0"/>
                  <a:t>时发生了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/>
                  <a:t>个错误，但此时并没有理由可以确认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/>
                  <a:t>为发送码字，因为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/>
                  <a:t>与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zh-CN" altLang="en-US" sz="2000" dirty="0"/>
                  <a:t>的距离更近，也就是说不能纠正这样的错误。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62F7449-505B-40CB-ADF5-8D0E3B913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07" y="1590237"/>
                <a:ext cx="5596238" cy="1935723"/>
              </a:xfrm>
              <a:prstGeom prst="rect">
                <a:avLst/>
              </a:prstGeom>
              <a:blipFill>
                <a:blip r:embed="rId10"/>
                <a:stretch>
                  <a:fillRect l="-327" t="-1893" b="-47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F77DCAA-8BF7-4DB1-A886-E9D08FAA1217}"/>
                  </a:ext>
                </a:extLst>
              </p:cNvPr>
              <p:cNvSpPr txBox="1"/>
              <p:nvPr/>
            </p:nvSpPr>
            <p:spPr>
              <a:xfrm>
                <a:off x="644268" y="3795209"/>
                <a:ext cx="6624736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“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⟸</m:t>
                    </m:r>
                  </m:oMath>
                </a14:m>
                <a:r>
                  <a:rPr lang="zh-CN" altLang="en-US" sz="2000" dirty="0"/>
                  <a:t>”：若发送的码字为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000" dirty="0"/>
                  <a:t>，接收向量为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000" dirty="0"/>
                  <a:t>，且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sz="2000" dirty="0"/>
                  <a:t>错误数不超过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/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/>
                  <a:t>，则对任何码字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∖{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dirty="0"/>
                  <a:t>有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F77DCAA-8BF7-4DB1-A886-E9D08FAA1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68" y="3795209"/>
                <a:ext cx="6624736" cy="707886"/>
              </a:xfrm>
              <a:prstGeom prst="rect">
                <a:avLst/>
              </a:prstGeom>
              <a:blipFill>
                <a:blip r:embed="rId11"/>
                <a:stretch>
                  <a:fillRect l="-92" t="-6034" r="-368" b="-129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EBE3CA0-95B3-464B-B098-1DCFC43DAFD3}"/>
                  </a:ext>
                </a:extLst>
              </p:cNvPr>
              <p:cNvSpPr txBox="1"/>
              <p:nvPr/>
            </p:nvSpPr>
            <p:spPr>
              <a:xfrm>
                <a:off x="1687875" y="4664039"/>
                <a:ext cx="824334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dirty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dirty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altLang="zh-CN" sz="2000" b="1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dirty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dirty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altLang="zh-CN" sz="2000" b="1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dirty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dirty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dirty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EBE3CA0-95B3-464B-B098-1DCFC43DA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875" y="4664039"/>
                <a:ext cx="8243347" cy="307777"/>
              </a:xfrm>
              <a:prstGeom prst="rect">
                <a:avLst/>
              </a:prstGeom>
              <a:blipFill>
                <a:blip r:embed="rId12"/>
                <a:stretch>
                  <a:fillRect l="-814" b="-294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10369C4-B8F4-483F-972B-E7863BBAD65A}"/>
                  </a:ext>
                </a:extLst>
              </p:cNvPr>
              <p:cNvSpPr txBox="1"/>
              <p:nvPr/>
            </p:nvSpPr>
            <p:spPr>
              <a:xfrm>
                <a:off x="735902" y="5196185"/>
                <a:ext cx="831682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因此可以认定发送的码字为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000" dirty="0"/>
                  <a:t>，也就是说只要错误数不超过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/>
                  <a:t>都可以纠正。</a:t>
                </a: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10369C4-B8F4-483F-972B-E7863BBAD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02" y="5196185"/>
                <a:ext cx="8316824" cy="400110"/>
              </a:xfrm>
              <a:prstGeom prst="rect">
                <a:avLst/>
              </a:prstGeom>
              <a:blipFill>
                <a:blip r:embed="rId13"/>
                <a:stretch>
                  <a:fillRect l="-660" t="-10606" r="-806" b="-242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45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27" grpId="0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EEA8224-9DD4-45D0-8CF1-574859326B0A}"/>
                  </a:ext>
                </a:extLst>
              </p:cNvPr>
              <p:cNvSpPr txBox="1"/>
              <p:nvPr/>
            </p:nvSpPr>
            <p:spPr>
              <a:xfrm>
                <a:off x="668696" y="695190"/>
                <a:ext cx="10675186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③ “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⟹</m:t>
                    </m:r>
                  </m:oMath>
                </a14:m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”：</a:t>
                </a:r>
                <a:r>
                  <a:rPr lang="zh-CN" altLang="en-US" sz="2000" dirty="0"/>
                  <a:t>设有互异码字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/>
                  <a:t>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)≤2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CN" sz="2000" dirty="0"/>
                  <a:t>. </a:t>
                </a:r>
                <a:r>
                  <a:rPr lang="zh-CN" altLang="en-US" sz="2000" dirty="0"/>
                  <a:t>不妨设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/>
                  <a:t>在最后的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个位置互异。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EEA8224-9DD4-45D0-8CF1-574859326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96" y="695190"/>
                <a:ext cx="10675186" cy="707886"/>
              </a:xfrm>
              <a:prstGeom prst="rect">
                <a:avLst/>
              </a:prstGeom>
              <a:blipFill>
                <a:blip r:embed="rId2"/>
                <a:stretch>
                  <a:fillRect l="-114" t="-6034" b="-137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C14C497F-4871-4954-8847-D102C0F1D055}"/>
              </a:ext>
            </a:extLst>
          </p:cNvPr>
          <p:cNvSpPr/>
          <p:nvPr/>
        </p:nvSpPr>
        <p:spPr>
          <a:xfrm>
            <a:off x="7069514" y="1778639"/>
            <a:ext cx="1440160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16A3F2-4D4C-4575-BAEA-F47954CBAAAB}"/>
              </a:ext>
            </a:extLst>
          </p:cNvPr>
          <p:cNvSpPr/>
          <p:nvPr/>
        </p:nvSpPr>
        <p:spPr>
          <a:xfrm>
            <a:off x="8509674" y="1778639"/>
            <a:ext cx="2088232" cy="216024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C97B44-B6A9-4575-8599-B1C00116AD1B}"/>
              </a:ext>
            </a:extLst>
          </p:cNvPr>
          <p:cNvSpPr/>
          <p:nvPr/>
        </p:nvSpPr>
        <p:spPr>
          <a:xfrm>
            <a:off x="8509674" y="1994663"/>
            <a:ext cx="2088232" cy="184086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9705B9E-A521-469D-9A87-E5E33C946214}"/>
              </a:ext>
            </a:extLst>
          </p:cNvPr>
          <p:cNvCxnSpPr>
            <a:stCxn id="5" idx="1"/>
            <a:endCxn id="5" idx="3"/>
          </p:cNvCxnSpPr>
          <p:nvPr/>
        </p:nvCxnSpPr>
        <p:spPr>
          <a:xfrm>
            <a:off x="7069514" y="1978694"/>
            <a:ext cx="1440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左大括号 8">
            <a:extLst>
              <a:ext uri="{FF2B5EF4-FFF2-40B4-BE49-F238E27FC236}">
                <a16:creationId xmlns:a16="http://schemas.microsoft.com/office/drawing/2014/main" id="{B5B8A061-3665-4E77-9AE5-0D8A11FDF1D1}"/>
              </a:ext>
            </a:extLst>
          </p:cNvPr>
          <p:cNvSpPr/>
          <p:nvPr/>
        </p:nvSpPr>
        <p:spPr>
          <a:xfrm rot="5400000">
            <a:off x="9445777" y="538532"/>
            <a:ext cx="216026" cy="2088232"/>
          </a:xfrm>
          <a:prstGeom prst="leftBrace">
            <a:avLst>
              <a:gd name="adj1" fmla="val 8333"/>
              <a:gd name="adj2" fmla="val 493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05929CB-FFCB-4F43-8C71-9DD9347CF794}"/>
                  </a:ext>
                </a:extLst>
              </p:cNvPr>
              <p:cNvSpPr txBox="1"/>
              <p:nvPr/>
            </p:nvSpPr>
            <p:spPr>
              <a:xfrm>
                <a:off x="11101962" y="1659951"/>
                <a:ext cx="29168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05929CB-FFCB-4F43-8C71-9DD9347CF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1962" y="1659951"/>
                <a:ext cx="291682" cy="276999"/>
              </a:xfrm>
              <a:prstGeom prst="rect">
                <a:avLst/>
              </a:prstGeom>
              <a:blipFill>
                <a:blip r:embed="rId3"/>
                <a:stretch>
                  <a:fillRect l="-20833" b="-217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747DE0F-9243-48C3-9F21-FFF23ACD4DAA}"/>
                  </a:ext>
                </a:extLst>
              </p:cNvPr>
              <p:cNvSpPr txBox="1"/>
              <p:nvPr/>
            </p:nvSpPr>
            <p:spPr>
              <a:xfrm>
                <a:off x="11101962" y="1954663"/>
                <a:ext cx="28847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747DE0F-9243-48C3-9F21-FFF23ACD4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1962" y="1954663"/>
                <a:ext cx="288477" cy="276999"/>
              </a:xfrm>
              <a:prstGeom prst="rect">
                <a:avLst/>
              </a:prstGeom>
              <a:blipFill>
                <a:blip r:embed="rId4"/>
                <a:stretch>
                  <a:fillRect l="-20833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B909A91-C7EE-48C0-BA12-F6DC1FCC82FF}"/>
                  </a:ext>
                </a:extLst>
              </p:cNvPr>
              <p:cNvSpPr txBox="1"/>
              <p:nvPr/>
            </p:nvSpPr>
            <p:spPr>
              <a:xfrm>
                <a:off x="9353383" y="1098629"/>
                <a:ext cx="54482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B909A91-C7EE-48C0-BA12-F6DC1FCC8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383" y="1098629"/>
                <a:ext cx="544829" cy="276999"/>
              </a:xfrm>
              <a:prstGeom prst="rect">
                <a:avLst/>
              </a:prstGeom>
              <a:blipFill>
                <a:blip r:embed="rId5"/>
                <a:stretch>
                  <a:fillRect l="-14444" r="-7778" b="-369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3B4A591-A3F5-4EFE-A0E3-91BD17AAC30F}"/>
                  </a:ext>
                </a:extLst>
              </p:cNvPr>
              <p:cNvSpPr txBox="1"/>
              <p:nvPr/>
            </p:nvSpPr>
            <p:spPr>
              <a:xfrm>
                <a:off x="931613" y="1432651"/>
                <a:ext cx="5832648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sz="2000" dirty="0"/>
                  <a:t>，则当发送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/>
                  <a:t>而最后的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sz="2000" dirty="0"/>
                  <a:t>位发生删除时，无法确定发送的码字是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/>
                  <a:t>还是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/>
                  <a:t>.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3B4A591-A3F5-4EFE-A0E3-91BD17AAC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13" y="1432651"/>
                <a:ext cx="5832648" cy="707886"/>
              </a:xfrm>
              <a:prstGeom prst="rect">
                <a:avLst/>
              </a:prstGeom>
              <a:blipFill>
                <a:blip r:embed="rId6"/>
                <a:stretch>
                  <a:fillRect l="-3239" t="-6034" r="-3239" b="-155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8E76BEC-92B5-4660-BF51-7C52F7791FE7}"/>
                  </a:ext>
                </a:extLst>
              </p:cNvPr>
              <p:cNvSpPr txBox="1"/>
              <p:nvPr/>
            </p:nvSpPr>
            <p:spPr>
              <a:xfrm>
                <a:off x="758557" y="2257401"/>
                <a:ext cx="970685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sz="2000" dirty="0"/>
                  <a:t>，记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为删除最后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sz="2000" dirty="0"/>
                  <a:t>个位置后向量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之间的汉明距离。</a:t>
                </a:r>
                <a:endParaRPr lang="en-US" altLang="zh-CN" sz="2000" dirty="0"/>
              </a:p>
              <a:p>
                <a:r>
                  <a:rPr lang="zh-CN" altLang="en-US" sz="2000" dirty="0"/>
                  <a:t>则由假定可知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sz="2000" dirty="0"/>
                  <a:t>，根据与②中一样的理由可知存在向量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使得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8E76BEC-92B5-4660-BF51-7C52F7791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557" y="2257401"/>
                <a:ext cx="9706852" cy="707886"/>
              </a:xfrm>
              <a:prstGeom prst="rect">
                <a:avLst/>
              </a:prstGeom>
              <a:blipFill>
                <a:blip r:embed="rId7"/>
                <a:stretch>
                  <a:fillRect l="-628" t="-6034" r="-628" b="-137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B86F9DE-85EE-4010-AA6F-F5F1A641960F}"/>
                  </a:ext>
                </a:extLst>
              </p:cNvPr>
              <p:cNvSpPr txBox="1"/>
              <p:nvPr/>
            </p:nvSpPr>
            <p:spPr>
              <a:xfrm>
                <a:off x="4056761" y="2955035"/>
                <a:ext cx="306045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B86F9DE-85EE-4010-AA6F-F5F1A6419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761" y="2955035"/>
                <a:ext cx="3060453" cy="307777"/>
              </a:xfrm>
              <a:prstGeom prst="rect">
                <a:avLst/>
              </a:prstGeom>
              <a:blipFill>
                <a:blip r:embed="rId8"/>
                <a:stretch>
                  <a:fillRect l="-2584" b="-3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A7AB3B4-F49C-4F04-B1BF-858BE9BBD7E2}"/>
                  </a:ext>
                </a:extLst>
              </p:cNvPr>
              <p:cNvSpPr txBox="1"/>
              <p:nvPr/>
            </p:nvSpPr>
            <p:spPr>
              <a:xfrm>
                <a:off x="668696" y="3277710"/>
                <a:ext cx="10844318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那么，当发送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/>
                  <a:t>而最后的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sz="2000" dirty="0"/>
                  <a:t>位发生删除并且在其他位置发生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</m:oMath>
                </a14:m>
                <a:r>
                  <a:rPr lang="zh-CN" altLang="en-US" sz="2000" dirty="0"/>
                  <a:t>个错误使得接收向量在未被删除的位置与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zh-CN" altLang="en-US" sz="2000" dirty="0"/>
                  <a:t>一样的时候，无法确定发送的码字是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/>
                  <a:t>还是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/>
                  <a:t>.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A7AB3B4-F49C-4F04-B1BF-858BE9BBD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96" y="3277710"/>
                <a:ext cx="10844318" cy="707886"/>
              </a:xfrm>
              <a:prstGeom prst="rect">
                <a:avLst/>
              </a:prstGeom>
              <a:blipFill>
                <a:blip r:embed="rId9"/>
                <a:stretch>
                  <a:fillRect l="-56" t="-6034" r="-225" b="-14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A7468A5-8E9C-40ED-88C1-B9B8D5913098}"/>
                  </a:ext>
                </a:extLst>
              </p:cNvPr>
              <p:cNvSpPr txBox="1"/>
              <p:nvPr/>
            </p:nvSpPr>
            <p:spPr>
              <a:xfrm>
                <a:off x="888294" y="4015981"/>
                <a:ext cx="10699556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“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⟸</m:t>
                    </m:r>
                  </m:oMath>
                </a14:m>
                <a:r>
                  <a:rPr lang="zh-CN" altLang="en-US" sz="2000" dirty="0"/>
                  <a:t>”：假定发送的码字为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000" dirty="0"/>
                  <a:t>，而发生的删除数为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sz="2000" dirty="0"/>
                  <a:t>，且未删除的位置中的错误数为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000" dirty="0"/>
              </a:p>
              <a:p>
                <a:r>
                  <a:rPr lang="zh-CN" altLang="en-US" sz="2000" dirty="0"/>
                  <a:t> 仍以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2000" dirty="0"/>
                  <a:t>删除相应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的</m:t>
                    </m:r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000" dirty="0"/>
                  <a:t>个位置后向量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之间的汉明距离。则对于这个接收向量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000" dirty="0"/>
                  <a:t>，有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zh-CN" altLang="en-US" sz="2000" dirty="0"/>
                  <a:t>  于是对任何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∖{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dirty="0"/>
                  <a:t>有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A7468A5-8E9C-40ED-88C1-B9B8D5913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294" y="4015981"/>
                <a:ext cx="10699556" cy="1015663"/>
              </a:xfrm>
              <a:prstGeom prst="rect">
                <a:avLst/>
              </a:prstGeom>
              <a:blipFill>
                <a:blip r:embed="rId10"/>
                <a:stretch>
                  <a:fillRect l="-1823" t="-4217" r="-1766" b="-9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2EABC1B-F3CA-4AFC-A56E-80D843CB0663}"/>
                  </a:ext>
                </a:extLst>
              </p:cNvPr>
              <p:cNvSpPr txBox="1"/>
              <p:nvPr/>
            </p:nvSpPr>
            <p:spPr>
              <a:xfrm>
                <a:off x="931613" y="5016157"/>
                <a:ext cx="1029714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sup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0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+1&gt;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2EABC1B-F3CA-4AFC-A56E-80D843CB0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13" y="5016157"/>
                <a:ext cx="10297144" cy="307777"/>
              </a:xfrm>
              <a:prstGeom prst="rect">
                <a:avLst/>
              </a:prstGeom>
              <a:blipFill>
                <a:blip r:embed="rId11"/>
                <a:stretch>
                  <a:fillRect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5229C1A-70E9-43FA-9C21-853E4602C30D}"/>
                  </a:ext>
                </a:extLst>
              </p:cNvPr>
              <p:cNvSpPr txBox="1"/>
              <p:nvPr/>
            </p:nvSpPr>
            <p:spPr>
              <a:xfrm>
                <a:off x="888294" y="5359261"/>
                <a:ext cx="1040512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/>
                  <a:t>因此可以认定发送的码字为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000" dirty="0"/>
                  <a:t>，也就是说只要删除数不超过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sz="2000" dirty="0"/>
                  <a:t>并且错误数不超过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/>
                  <a:t>都可以纠正。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5229C1A-70E9-43FA-9C21-853E4602C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294" y="5359261"/>
                <a:ext cx="10405121" cy="400110"/>
              </a:xfrm>
              <a:prstGeom prst="rect">
                <a:avLst/>
              </a:prstGeom>
              <a:blipFill>
                <a:blip r:embed="rId12"/>
                <a:stretch>
                  <a:fillRect l="-1875" t="-10606" r="-1757" b="-227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30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9" grpId="0" animBg="1"/>
      <p:bldP spid="10" grpId="0"/>
      <p:bldP spid="11" grpId="0"/>
      <p:bldP spid="12" grpId="0"/>
      <p:bldP spid="13" grpId="0"/>
      <p:bldP spid="15" grpId="0"/>
      <p:bldP spid="16" grpId="0"/>
      <p:bldP spid="18" grpId="0"/>
      <p:bldP spid="20" grpId="0"/>
    </p:bldLst>
  </p:timing>
</p:sld>
</file>

<file path=ppt/theme/theme1.xml><?xml version="1.0" encoding="utf-8"?>
<a:theme xmlns:a="http://schemas.openxmlformats.org/drawingml/2006/main" name="垂直和水平设计模板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29443170_TF03460606" id="{F48DC9F1-3C9F-4BB2-97B0-D6468EE4CD7F}" vid="{070DFB09-6684-440A-BD46-F43ADA6B23FB}"/>
    </a:ext>
  </a:extLst>
</a:theme>
</file>

<file path=ppt/theme/theme2.xml><?xml version="1.0" encoding="utf-8"?>
<a:theme xmlns:a="http://schemas.openxmlformats.org/drawingml/2006/main" name="Office 主题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垂直和水平设计幻灯片</Template>
  <TotalTime>47248</TotalTime>
  <Words>8477</Words>
  <Application>Microsoft Office PowerPoint</Application>
  <PresentationFormat>自定义</PresentationFormat>
  <Paragraphs>515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5" baseType="lpstr">
      <vt:lpstr>Microsoft YaHei UI</vt:lpstr>
      <vt:lpstr>宋体</vt:lpstr>
      <vt:lpstr>Arial</vt:lpstr>
      <vt:lpstr>Cambria Math</vt:lpstr>
      <vt:lpstr>Century Gothic</vt:lpstr>
      <vt:lpstr>Wingdings</vt:lpstr>
      <vt:lpstr>垂直和水平设计模板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§6.3 线性分组码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§6.4 线性分组码的标准阵译码和伴随式列表译码</vt:lpstr>
      <vt:lpstr>        定理6.21：标准阵译码是最近邻译码。 证明：因为向量e=y-c与接收向量y属于C的同一个陪集当且仅当c是C中的一个码字，故若取e为y所在陪集的代表元（即标准阵中y所在行最左端的向量），则c=y-e就是与y距离最近的码字（d_H (y,c)=w_H (y-c)=w_H (e)=min），此时c恰为标准阵中y所在列最顶端的码字。</vt:lpstr>
      <vt:lpstr>         假定H是q元集合V上的[n,k]线性分组码C的一个给定的校验矩阵，对任何向量y∈V^n，称s(y)=yH^T为y的伴随式，它是V上的一个n-k维向量。</vt:lpstr>
      <vt:lpstr>PowerPoint 演示文稿</vt:lpstr>
      <vt:lpstr>§6.5 几类重要的线性分组码</vt:lpstr>
      <vt:lpstr>PowerPoint 演示文稿</vt:lpstr>
      <vt:lpstr>PowerPoint 演示文稿</vt:lpstr>
      <vt:lpstr>PowerPoint 演示文稿</vt:lpstr>
      <vt:lpstr>§6.6 有噪信道编码定理（Shannon第二定理）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未定义</dc:creator>
  <cp:lastModifiedBy>Tys</cp:lastModifiedBy>
  <cp:revision>436</cp:revision>
  <dcterms:created xsi:type="dcterms:W3CDTF">2020-09-20T03:15:33Z</dcterms:created>
  <dcterms:modified xsi:type="dcterms:W3CDTF">2022-11-21T08:36:08Z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74067800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